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ppt/notesSlides/notesSlide12.xml" ContentType="application/vnd.openxmlformats-officedocument.presentationml.notesSlide+xml"/>
  <Override PartName="/ppt/slides/slide22.xml" ContentType="application/vnd.openxmlformats-officedocument.presentationml.slide+xml"/>
  <Override PartName="/ppt/slides/slide30.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notesSlides/notesSlide25.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36"/>
  </p:notesMasterIdLst>
  <p:sldIdLst>
    <p:sldId id="256" r:id="rId2"/>
    <p:sldId id="343" r:id="rId3"/>
    <p:sldId id="307" r:id="rId4"/>
    <p:sldId id="344" r:id="rId5"/>
    <p:sldId id="308" r:id="rId6"/>
    <p:sldId id="309" r:id="rId7"/>
    <p:sldId id="346" r:id="rId8"/>
    <p:sldId id="347" r:id="rId9"/>
    <p:sldId id="348" r:id="rId10"/>
    <p:sldId id="349" r:id="rId11"/>
    <p:sldId id="342" r:id="rId12"/>
    <p:sldId id="345" r:id="rId13"/>
    <p:sldId id="300" r:id="rId14"/>
    <p:sldId id="311" r:id="rId15"/>
    <p:sldId id="310" r:id="rId16"/>
    <p:sldId id="304" r:id="rId17"/>
    <p:sldId id="312" r:id="rId18"/>
    <p:sldId id="306" r:id="rId19"/>
    <p:sldId id="320" r:id="rId20"/>
    <p:sldId id="323" r:id="rId21"/>
    <p:sldId id="315" r:id="rId22"/>
    <p:sldId id="317" r:id="rId23"/>
    <p:sldId id="318" r:id="rId24"/>
    <p:sldId id="319" r:id="rId25"/>
    <p:sldId id="321" r:id="rId26"/>
    <p:sldId id="322" r:id="rId27"/>
    <p:sldId id="324" r:id="rId28"/>
    <p:sldId id="325" r:id="rId29"/>
    <p:sldId id="327" r:id="rId30"/>
    <p:sldId id="328" r:id="rId31"/>
    <p:sldId id="330" r:id="rId32"/>
    <p:sldId id="339" r:id="rId33"/>
    <p:sldId id="338" r:id="rId34"/>
    <p:sldId id="340"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9426" autoAdjust="0"/>
    <p:restoredTop sz="86357" autoAdjust="0"/>
  </p:normalViewPr>
  <p:slideViewPr>
    <p:cSldViewPr snapToGrid="0" snapToObjects="1">
      <p:cViewPr varScale="1">
        <p:scale>
          <a:sx n="126" d="100"/>
          <a:sy n="126" d="100"/>
        </p:scale>
        <p:origin x="-968" y="-104"/>
      </p:cViewPr>
      <p:guideLst>
        <p:guide orient="horz" pos="2160"/>
        <p:guide pos="2880"/>
      </p:guideLst>
    </p:cSldViewPr>
  </p:slideViewPr>
  <p:outlineViewPr>
    <p:cViewPr>
      <p:scale>
        <a:sx n="33" d="100"/>
        <a:sy n="33" d="100"/>
      </p:scale>
      <p:origin x="0" y="40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42F108-8D72-9848-9F98-D744BBA109E2}" type="datetimeFigureOut">
              <a:rPr lang="en-US" smtClean="0"/>
              <a:pPr/>
              <a:t>3/28/17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AD1331-C358-4440-B687-A031D2E6B4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AD1331-C358-4440-B687-A031D2E6B4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a:lstStyle/>
          <a:p>
            <a:pPr eaLnBrk="1" hangingPunct="1">
              <a:spcBef>
                <a:spcPct val="0"/>
              </a:spcBef>
            </a:pPr>
            <a:endParaRPr lang="en-AU"/>
          </a:p>
        </p:txBody>
      </p:sp>
      <p:sp>
        <p:nvSpPr>
          <p:cNvPr id="27652" name="Slide Number Placeholder 3"/>
          <p:cNvSpPr>
            <a:spLocks noGrp="1"/>
          </p:cNvSpPr>
          <p:nvPr>
            <p:ph type="sldNum" sz="quarter" idx="5"/>
          </p:nvPr>
        </p:nvSpPr>
        <p:spPr bwMode="auto">
          <a:noFill/>
          <a:ln>
            <a:miter lim="800000"/>
            <a:headEnd/>
            <a:tailEnd/>
          </a:ln>
        </p:spPr>
        <p:txBody>
          <a:bodyPr/>
          <a:lstStyle/>
          <a:p>
            <a:fld id="{17512C4F-B49A-0347-B326-60DE90D28A0E}" type="slidenum">
              <a:rPr lang="en-AU"/>
              <a:pPr/>
              <a:t>18</a:t>
            </a:fld>
            <a:endParaRPr lang="en-AU"/>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a:lstStyle/>
          <a:p>
            <a:pPr eaLnBrk="1" hangingPunct="1">
              <a:spcBef>
                <a:spcPct val="0"/>
              </a:spcBef>
            </a:pPr>
            <a:endParaRPr lang="en-AU"/>
          </a:p>
        </p:txBody>
      </p:sp>
      <p:sp>
        <p:nvSpPr>
          <p:cNvPr id="56324" name="Slide Number Placeholder 3"/>
          <p:cNvSpPr>
            <a:spLocks noGrp="1"/>
          </p:cNvSpPr>
          <p:nvPr>
            <p:ph type="sldNum" sz="quarter" idx="5"/>
          </p:nvPr>
        </p:nvSpPr>
        <p:spPr bwMode="auto">
          <a:noFill/>
          <a:ln>
            <a:miter lim="800000"/>
            <a:headEnd/>
            <a:tailEnd/>
          </a:ln>
        </p:spPr>
        <p:txBody>
          <a:bodyPr/>
          <a:lstStyle/>
          <a:p>
            <a:fld id="{867A7F29-D805-BC4D-9509-F8C2E57B624C}" type="slidenum">
              <a:rPr lang="en-AU"/>
              <a:pPr/>
              <a:t>19</a:t>
            </a:fld>
            <a:endParaRPr lang="en-AU"/>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a:lstStyle/>
          <a:p>
            <a:pPr eaLnBrk="1" hangingPunct="1">
              <a:spcBef>
                <a:spcPct val="0"/>
              </a:spcBef>
            </a:pPr>
            <a:endParaRPr lang="en-AU"/>
          </a:p>
        </p:txBody>
      </p:sp>
      <p:sp>
        <p:nvSpPr>
          <p:cNvPr id="62468" name="Slide Number Placeholder 3"/>
          <p:cNvSpPr>
            <a:spLocks noGrp="1"/>
          </p:cNvSpPr>
          <p:nvPr>
            <p:ph type="sldNum" sz="quarter" idx="5"/>
          </p:nvPr>
        </p:nvSpPr>
        <p:spPr bwMode="auto">
          <a:noFill/>
          <a:ln>
            <a:miter lim="800000"/>
            <a:headEnd/>
            <a:tailEnd/>
          </a:ln>
        </p:spPr>
        <p:txBody>
          <a:bodyPr/>
          <a:lstStyle/>
          <a:p>
            <a:fld id="{5437B049-1E49-354E-8493-6E02BE8F48F3}" type="slidenum">
              <a:rPr lang="en-AU"/>
              <a:pPr/>
              <a:t>20</a:t>
            </a:fld>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a:lstStyle/>
          <a:p>
            <a:pPr eaLnBrk="1" hangingPunct="1">
              <a:spcBef>
                <a:spcPct val="0"/>
              </a:spcBef>
            </a:pPr>
            <a:endParaRPr lang="en-AU"/>
          </a:p>
        </p:txBody>
      </p:sp>
      <p:sp>
        <p:nvSpPr>
          <p:cNvPr id="46084" name="Slide Number Placeholder 3"/>
          <p:cNvSpPr>
            <a:spLocks noGrp="1"/>
          </p:cNvSpPr>
          <p:nvPr>
            <p:ph type="sldNum" sz="quarter" idx="5"/>
          </p:nvPr>
        </p:nvSpPr>
        <p:spPr bwMode="auto">
          <a:noFill/>
          <a:ln>
            <a:miter lim="800000"/>
            <a:headEnd/>
            <a:tailEnd/>
          </a:ln>
        </p:spPr>
        <p:txBody>
          <a:bodyPr/>
          <a:lstStyle/>
          <a:p>
            <a:fld id="{14CB1890-B05A-0A49-B6B2-D59FA2AC6871}" type="slidenum">
              <a:rPr lang="en-AU"/>
              <a:pPr/>
              <a:t>21</a:t>
            </a:fld>
            <a:endParaRPr lang="en-AU"/>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a:lstStyle/>
          <a:p>
            <a:pPr eaLnBrk="1" hangingPunct="1">
              <a:spcBef>
                <a:spcPct val="0"/>
              </a:spcBef>
            </a:pPr>
            <a:endParaRPr lang="en-AU"/>
          </a:p>
        </p:txBody>
      </p:sp>
      <p:sp>
        <p:nvSpPr>
          <p:cNvPr id="50180" name="Slide Number Placeholder 3"/>
          <p:cNvSpPr>
            <a:spLocks noGrp="1"/>
          </p:cNvSpPr>
          <p:nvPr>
            <p:ph type="sldNum" sz="quarter" idx="5"/>
          </p:nvPr>
        </p:nvSpPr>
        <p:spPr bwMode="auto">
          <a:noFill/>
          <a:ln>
            <a:miter lim="800000"/>
            <a:headEnd/>
            <a:tailEnd/>
          </a:ln>
        </p:spPr>
        <p:txBody>
          <a:bodyPr/>
          <a:lstStyle/>
          <a:p>
            <a:fld id="{9F3D107A-AA1F-4146-B8FE-308000FFA5B2}" type="slidenum">
              <a:rPr lang="en-AU"/>
              <a:pPr/>
              <a:t>22</a:t>
            </a:fld>
            <a:endParaRPr lang="en-AU"/>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a:lstStyle/>
          <a:p>
            <a:pPr eaLnBrk="1" hangingPunct="1">
              <a:spcBef>
                <a:spcPct val="0"/>
              </a:spcBef>
            </a:pPr>
            <a:endParaRPr lang="en-AU"/>
          </a:p>
        </p:txBody>
      </p:sp>
      <p:sp>
        <p:nvSpPr>
          <p:cNvPr id="52228" name="Slide Number Placeholder 3"/>
          <p:cNvSpPr>
            <a:spLocks noGrp="1"/>
          </p:cNvSpPr>
          <p:nvPr>
            <p:ph type="sldNum" sz="quarter" idx="5"/>
          </p:nvPr>
        </p:nvSpPr>
        <p:spPr bwMode="auto">
          <a:noFill/>
          <a:ln>
            <a:miter lim="800000"/>
            <a:headEnd/>
            <a:tailEnd/>
          </a:ln>
        </p:spPr>
        <p:txBody>
          <a:bodyPr/>
          <a:lstStyle/>
          <a:p>
            <a:fld id="{B09FD186-B189-6A47-A93A-55DEB5EDE7A7}" type="slidenum">
              <a:rPr lang="en-AU"/>
              <a:pPr/>
              <a:t>23</a:t>
            </a:fld>
            <a:endParaRPr lang="en-AU"/>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pPr eaLnBrk="1" hangingPunct="1">
              <a:spcBef>
                <a:spcPct val="0"/>
              </a:spcBef>
            </a:pPr>
            <a:endParaRPr lang="en-AU"/>
          </a:p>
        </p:txBody>
      </p:sp>
      <p:sp>
        <p:nvSpPr>
          <p:cNvPr id="54276" name="Slide Number Placeholder 3"/>
          <p:cNvSpPr>
            <a:spLocks noGrp="1"/>
          </p:cNvSpPr>
          <p:nvPr>
            <p:ph type="sldNum" sz="quarter" idx="5"/>
          </p:nvPr>
        </p:nvSpPr>
        <p:spPr bwMode="auto">
          <a:noFill/>
          <a:ln>
            <a:miter lim="800000"/>
            <a:headEnd/>
            <a:tailEnd/>
          </a:ln>
        </p:spPr>
        <p:txBody>
          <a:bodyPr/>
          <a:lstStyle/>
          <a:p>
            <a:fld id="{C09EF86F-9E21-A645-919D-505910406487}" type="slidenum">
              <a:rPr lang="en-AU"/>
              <a:pPr/>
              <a:t>24</a:t>
            </a:fld>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lstStyle/>
          <a:p>
            <a:pPr eaLnBrk="1" hangingPunct="1">
              <a:spcBef>
                <a:spcPct val="0"/>
              </a:spcBef>
            </a:pPr>
            <a:endParaRPr lang="en-AU"/>
          </a:p>
        </p:txBody>
      </p:sp>
      <p:sp>
        <p:nvSpPr>
          <p:cNvPr id="58372" name="Slide Number Placeholder 3"/>
          <p:cNvSpPr>
            <a:spLocks noGrp="1"/>
          </p:cNvSpPr>
          <p:nvPr>
            <p:ph type="sldNum" sz="quarter" idx="5"/>
          </p:nvPr>
        </p:nvSpPr>
        <p:spPr bwMode="auto">
          <a:noFill/>
          <a:ln>
            <a:miter lim="800000"/>
            <a:headEnd/>
            <a:tailEnd/>
          </a:ln>
        </p:spPr>
        <p:txBody>
          <a:bodyPr/>
          <a:lstStyle/>
          <a:p>
            <a:fld id="{792E575E-41DC-9645-A795-EED570035E6D}" type="slidenum">
              <a:rPr lang="en-AU"/>
              <a:pPr/>
              <a:t>25</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a:lstStyle/>
          <a:p>
            <a:pPr eaLnBrk="1" hangingPunct="1">
              <a:spcBef>
                <a:spcPct val="0"/>
              </a:spcBef>
            </a:pPr>
            <a:endParaRPr lang="en-AU"/>
          </a:p>
        </p:txBody>
      </p:sp>
      <p:sp>
        <p:nvSpPr>
          <p:cNvPr id="60420" name="Slide Number Placeholder 3"/>
          <p:cNvSpPr>
            <a:spLocks noGrp="1"/>
          </p:cNvSpPr>
          <p:nvPr>
            <p:ph type="sldNum" sz="quarter" idx="5"/>
          </p:nvPr>
        </p:nvSpPr>
        <p:spPr bwMode="auto">
          <a:noFill/>
          <a:ln>
            <a:miter lim="800000"/>
            <a:headEnd/>
            <a:tailEnd/>
          </a:ln>
        </p:spPr>
        <p:txBody>
          <a:bodyPr/>
          <a:lstStyle/>
          <a:p>
            <a:fld id="{C0DF1834-78F0-8C4A-A77A-8406457DA24C}" type="slidenum">
              <a:rPr lang="en-AU"/>
              <a:pPr/>
              <a:t>26</a:t>
            </a:fld>
            <a:endParaRPr lang="en-AU"/>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a:lstStyle/>
          <a:p>
            <a:pPr eaLnBrk="1" hangingPunct="1">
              <a:spcBef>
                <a:spcPct val="0"/>
              </a:spcBef>
            </a:pPr>
            <a:endParaRPr lang="en-AU"/>
          </a:p>
        </p:txBody>
      </p:sp>
      <p:sp>
        <p:nvSpPr>
          <p:cNvPr id="64516" name="Slide Number Placeholder 3"/>
          <p:cNvSpPr>
            <a:spLocks noGrp="1"/>
          </p:cNvSpPr>
          <p:nvPr>
            <p:ph type="sldNum" sz="quarter" idx="5"/>
          </p:nvPr>
        </p:nvSpPr>
        <p:spPr bwMode="auto">
          <a:noFill/>
          <a:ln>
            <a:miter lim="800000"/>
            <a:headEnd/>
            <a:tailEnd/>
          </a:ln>
        </p:spPr>
        <p:txBody>
          <a:bodyPr/>
          <a:lstStyle/>
          <a:p>
            <a:fld id="{BDF71003-899B-D64A-9A0A-85A5BB73D577}" type="slidenum">
              <a:rPr lang="en-AU"/>
              <a:pPr/>
              <a:t>27</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a:lstStyle/>
          <a:p>
            <a:pPr eaLnBrk="1" hangingPunct="1">
              <a:spcBef>
                <a:spcPct val="0"/>
              </a:spcBef>
            </a:pPr>
            <a:endParaRPr lang="en-AU"/>
          </a:p>
        </p:txBody>
      </p:sp>
      <p:sp>
        <p:nvSpPr>
          <p:cNvPr id="29700" name="Slide Number Placeholder 3"/>
          <p:cNvSpPr>
            <a:spLocks noGrp="1"/>
          </p:cNvSpPr>
          <p:nvPr>
            <p:ph type="sldNum" sz="quarter" idx="5"/>
          </p:nvPr>
        </p:nvSpPr>
        <p:spPr bwMode="auto">
          <a:noFill/>
          <a:ln>
            <a:miter lim="800000"/>
            <a:headEnd/>
            <a:tailEnd/>
          </a:ln>
        </p:spPr>
        <p:txBody>
          <a:bodyPr/>
          <a:lstStyle/>
          <a:p>
            <a:fld id="{48CC9F0A-9FCF-DA4F-8A41-BB1DA1873C5E}" type="slidenum">
              <a:rPr lang="en-AU"/>
              <a:pPr/>
              <a:t>3</a:t>
            </a:fld>
            <a:endParaRPr lang="en-AU"/>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a:lstStyle/>
          <a:p>
            <a:pPr eaLnBrk="1" hangingPunct="1">
              <a:spcBef>
                <a:spcPct val="0"/>
              </a:spcBef>
            </a:pPr>
            <a:r>
              <a:rPr lang="en-US"/>
              <a:t>The men here are pounding copra, one of their cash crops, the young man up the tree is gathering pawpaws. The pig and piglets are typical roaming freely around the villages. These are beach villages and women on their way to a clinic with their babies. </a:t>
            </a:r>
            <a:endParaRPr lang="en-AU"/>
          </a:p>
        </p:txBody>
      </p:sp>
      <p:sp>
        <p:nvSpPr>
          <p:cNvPr id="66564" name="Slide Number Placeholder 3"/>
          <p:cNvSpPr>
            <a:spLocks noGrp="1"/>
          </p:cNvSpPr>
          <p:nvPr>
            <p:ph type="sldNum" sz="quarter" idx="5"/>
          </p:nvPr>
        </p:nvSpPr>
        <p:spPr bwMode="auto">
          <a:noFill/>
          <a:ln>
            <a:miter lim="800000"/>
            <a:headEnd/>
            <a:tailEnd/>
          </a:ln>
        </p:spPr>
        <p:txBody>
          <a:bodyPr/>
          <a:lstStyle/>
          <a:p>
            <a:fld id="{1E6FFCCF-59F0-E345-98C1-1878C79D70DB}" type="slidenum">
              <a:rPr lang="en-AU"/>
              <a:pPr/>
              <a:t>28</a:t>
            </a:fld>
            <a:endParaRPr lang="en-AU"/>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a:lstStyle/>
          <a:p>
            <a:pPr eaLnBrk="1" hangingPunct="1">
              <a:spcBef>
                <a:spcPct val="0"/>
              </a:spcBef>
            </a:pPr>
            <a:endParaRPr lang="en-AU"/>
          </a:p>
        </p:txBody>
      </p:sp>
      <p:sp>
        <p:nvSpPr>
          <p:cNvPr id="70660" name="Slide Number Placeholder 3"/>
          <p:cNvSpPr>
            <a:spLocks noGrp="1"/>
          </p:cNvSpPr>
          <p:nvPr>
            <p:ph type="sldNum" sz="quarter" idx="5"/>
          </p:nvPr>
        </p:nvSpPr>
        <p:spPr bwMode="auto">
          <a:noFill/>
          <a:ln>
            <a:miter lim="800000"/>
            <a:headEnd/>
            <a:tailEnd/>
          </a:ln>
        </p:spPr>
        <p:txBody>
          <a:bodyPr/>
          <a:lstStyle/>
          <a:p>
            <a:fld id="{F28D5BBA-0872-5045-BA37-7F5DF7070978}" type="slidenum">
              <a:rPr lang="en-AU"/>
              <a:pPr/>
              <a:t>29</a:t>
            </a:fld>
            <a:endParaRPr lang="en-AU"/>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a:lstStyle/>
          <a:p>
            <a:pPr eaLnBrk="1" hangingPunct="1">
              <a:spcBef>
                <a:spcPct val="0"/>
              </a:spcBef>
            </a:pPr>
            <a:r>
              <a:rPr lang="en-AU" dirty="0" smtClean="0"/>
              <a:t>Overloaded </a:t>
            </a:r>
            <a:r>
              <a:rPr lang="en-AU" dirty="0" err="1" smtClean="0"/>
              <a:t>PMVs</a:t>
            </a:r>
            <a:r>
              <a:rPr lang="en-AU" dirty="0" smtClean="0"/>
              <a:t> are the ‘ships of the jungle’. They cost our HWC </a:t>
            </a:r>
            <a:r>
              <a:rPr lang="en-AU" dirty="0" err="1" smtClean="0"/>
              <a:t>PNGKina</a:t>
            </a:r>
            <a:r>
              <a:rPr lang="en-AU" dirty="0" smtClean="0"/>
              <a:t> 600.00 per day hire and are meant to carry no more than 30 passengers. They are often overloaded to carry 50-60. Sometimes the boys sit on the roof but it is more common for them to hang onto the flimsy back rails as shown here. We only have one road in Hako – often the </a:t>
            </a:r>
            <a:r>
              <a:rPr lang="en-AU" dirty="0" err="1" smtClean="0"/>
              <a:t>PMVs</a:t>
            </a:r>
            <a:r>
              <a:rPr lang="en-AU" dirty="0" smtClean="0"/>
              <a:t> get bogged</a:t>
            </a:r>
            <a:r>
              <a:rPr lang="en-AU" baseline="0" dirty="0" smtClean="0"/>
              <a:t> as the crushed coral </a:t>
            </a:r>
            <a:r>
              <a:rPr lang="en-AU" dirty="0" smtClean="0"/>
              <a:t> roads are often in extremely poor 4WD</a:t>
            </a:r>
            <a:r>
              <a:rPr lang="en-AU" baseline="0" dirty="0" smtClean="0"/>
              <a:t> conditions. All the PMV leave Hako 6am for town and don’t return until early evening. Unless we hire to run our programs, we walk for hours to reach our village destinations.</a:t>
            </a:r>
            <a:endParaRPr lang="en-AU" dirty="0"/>
          </a:p>
        </p:txBody>
      </p:sp>
      <p:sp>
        <p:nvSpPr>
          <p:cNvPr id="72708" name="Slide Number Placeholder 3"/>
          <p:cNvSpPr>
            <a:spLocks noGrp="1"/>
          </p:cNvSpPr>
          <p:nvPr>
            <p:ph type="sldNum" sz="quarter" idx="5"/>
          </p:nvPr>
        </p:nvSpPr>
        <p:spPr bwMode="auto">
          <a:noFill/>
          <a:ln>
            <a:miter lim="800000"/>
            <a:headEnd/>
            <a:tailEnd/>
          </a:ln>
        </p:spPr>
        <p:txBody>
          <a:bodyPr/>
          <a:lstStyle/>
          <a:p>
            <a:fld id="{A02C181D-2B13-7448-8D1A-0756F3A4794E}" type="slidenum">
              <a:rPr lang="en-AU"/>
              <a:pPr/>
              <a:t>30</a:t>
            </a:fld>
            <a:endParaRPr lang="en-AU"/>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a:lstStyle/>
          <a:p>
            <a:pPr eaLnBrk="1" hangingPunct="1">
              <a:spcBef>
                <a:spcPct val="0"/>
              </a:spcBef>
            </a:pPr>
            <a:r>
              <a:rPr lang="en-AU" dirty="0" smtClean="0"/>
              <a:t>Outrigger canoes are the more traditional means for off shore and reef fishing.  They are carved with more modern tools</a:t>
            </a:r>
            <a:r>
              <a:rPr lang="en-AU" baseline="0" dirty="0" smtClean="0"/>
              <a:t> than stone axes but they are still corked with traditional resins. Some people burn blue plastic supermarket bags to seal the holes. This is unfriendly practice to the environment. The increasingly common practice of dripping burnt plastic onto cooking fires as ‘fire starters’ is hard to stop – but we are trying in our awareness campaigns.</a:t>
            </a:r>
            <a:endParaRPr lang="en-AU" dirty="0"/>
          </a:p>
        </p:txBody>
      </p:sp>
      <p:sp>
        <p:nvSpPr>
          <p:cNvPr id="76804" name="Slide Number Placeholder 3"/>
          <p:cNvSpPr>
            <a:spLocks noGrp="1"/>
          </p:cNvSpPr>
          <p:nvPr>
            <p:ph type="sldNum" sz="quarter" idx="5"/>
          </p:nvPr>
        </p:nvSpPr>
        <p:spPr bwMode="auto">
          <a:noFill/>
          <a:ln>
            <a:miter lim="800000"/>
            <a:headEnd/>
            <a:tailEnd/>
          </a:ln>
        </p:spPr>
        <p:txBody>
          <a:bodyPr/>
          <a:lstStyle/>
          <a:p>
            <a:fld id="{F9C0E2C6-E89C-3647-9B74-C7E313005922}" type="slidenum">
              <a:rPr lang="en-AU"/>
              <a:pPr/>
              <a:t>31</a:t>
            </a:fld>
            <a:endParaRPr lang="en-AU"/>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a:lstStyle/>
          <a:p>
            <a:pPr eaLnBrk="1" hangingPunct="1">
              <a:spcBef>
                <a:spcPct val="0"/>
              </a:spcBef>
            </a:pPr>
            <a:endParaRPr lang="en-AU"/>
          </a:p>
        </p:txBody>
      </p:sp>
      <p:sp>
        <p:nvSpPr>
          <p:cNvPr id="95236" name="Slide Number Placeholder 3"/>
          <p:cNvSpPr>
            <a:spLocks noGrp="1"/>
          </p:cNvSpPr>
          <p:nvPr>
            <p:ph type="sldNum" sz="quarter" idx="5"/>
          </p:nvPr>
        </p:nvSpPr>
        <p:spPr bwMode="auto">
          <a:noFill/>
          <a:ln>
            <a:miter lim="800000"/>
            <a:headEnd/>
            <a:tailEnd/>
          </a:ln>
        </p:spPr>
        <p:txBody>
          <a:bodyPr/>
          <a:lstStyle/>
          <a:p>
            <a:fld id="{F107A7DC-174B-5A4D-BB96-9538A19F284F}" type="slidenum">
              <a:rPr lang="en-AU"/>
              <a:pPr/>
              <a:t>32</a:t>
            </a:fld>
            <a:endParaRPr lang="en-AU"/>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a:lstStyle/>
          <a:p>
            <a:pPr eaLnBrk="1" hangingPunct="1">
              <a:spcBef>
                <a:spcPct val="0"/>
              </a:spcBef>
            </a:pPr>
            <a:endParaRPr lang="en-AU"/>
          </a:p>
        </p:txBody>
      </p:sp>
      <p:sp>
        <p:nvSpPr>
          <p:cNvPr id="93188" name="Slide Number Placeholder 3"/>
          <p:cNvSpPr>
            <a:spLocks noGrp="1"/>
          </p:cNvSpPr>
          <p:nvPr>
            <p:ph type="sldNum" sz="quarter" idx="5"/>
          </p:nvPr>
        </p:nvSpPr>
        <p:spPr bwMode="auto">
          <a:noFill/>
          <a:ln>
            <a:miter lim="800000"/>
            <a:headEnd/>
            <a:tailEnd/>
          </a:ln>
        </p:spPr>
        <p:txBody>
          <a:bodyPr/>
          <a:lstStyle/>
          <a:p>
            <a:fld id="{AEF1FF9F-FEA3-4746-918A-614DF6B54BAE}" type="slidenum">
              <a:rPr lang="en-AU"/>
              <a:pPr/>
              <a:t>33</a:t>
            </a:fld>
            <a:endParaRPr lang="en-AU"/>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a:lstStyle/>
          <a:p>
            <a:pPr eaLnBrk="1" hangingPunct="1">
              <a:spcBef>
                <a:spcPct val="0"/>
              </a:spcBef>
            </a:pPr>
            <a:endParaRPr lang="en-AU"/>
          </a:p>
        </p:txBody>
      </p:sp>
      <p:sp>
        <p:nvSpPr>
          <p:cNvPr id="97284" name="Slide Number Placeholder 3"/>
          <p:cNvSpPr>
            <a:spLocks noGrp="1"/>
          </p:cNvSpPr>
          <p:nvPr>
            <p:ph type="sldNum" sz="quarter" idx="5"/>
          </p:nvPr>
        </p:nvSpPr>
        <p:spPr bwMode="auto">
          <a:noFill/>
          <a:ln>
            <a:miter lim="800000"/>
            <a:headEnd/>
            <a:tailEnd/>
          </a:ln>
        </p:spPr>
        <p:txBody>
          <a:bodyPr/>
          <a:lstStyle/>
          <a:p>
            <a:fld id="{E7A03C5A-BAB6-E345-A55C-C9B84079B149}" type="slidenum">
              <a:rPr lang="en-AU"/>
              <a:pPr/>
              <a:t>34</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a:lstStyle/>
          <a:p>
            <a:pPr eaLnBrk="1" hangingPunct="1">
              <a:spcBef>
                <a:spcPct val="0"/>
              </a:spcBef>
            </a:pPr>
            <a:endParaRPr lang="en-AU"/>
          </a:p>
        </p:txBody>
      </p:sp>
      <p:sp>
        <p:nvSpPr>
          <p:cNvPr id="31748" name="Slide Number Placeholder 3"/>
          <p:cNvSpPr>
            <a:spLocks noGrp="1"/>
          </p:cNvSpPr>
          <p:nvPr>
            <p:ph type="sldNum" sz="quarter" idx="5"/>
          </p:nvPr>
        </p:nvSpPr>
        <p:spPr bwMode="auto">
          <a:noFill/>
          <a:ln>
            <a:miter lim="800000"/>
            <a:headEnd/>
            <a:tailEnd/>
          </a:ln>
        </p:spPr>
        <p:txBody>
          <a:bodyPr/>
          <a:lstStyle/>
          <a:p>
            <a:fld id="{171300EB-C0CD-E844-9B1A-EA6E60DD7F9E}" type="slidenum">
              <a:rPr lang="en-AU"/>
              <a:pPr/>
              <a:t>5</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a:lstStyle/>
          <a:p>
            <a:pPr eaLnBrk="1" hangingPunct="1">
              <a:spcBef>
                <a:spcPct val="0"/>
              </a:spcBef>
            </a:pPr>
            <a:endParaRPr lang="en-AU"/>
          </a:p>
        </p:txBody>
      </p:sp>
      <p:sp>
        <p:nvSpPr>
          <p:cNvPr id="33796" name="Slide Number Placeholder 3"/>
          <p:cNvSpPr>
            <a:spLocks noGrp="1"/>
          </p:cNvSpPr>
          <p:nvPr>
            <p:ph type="sldNum" sz="quarter" idx="5"/>
          </p:nvPr>
        </p:nvSpPr>
        <p:spPr bwMode="auto">
          <a:noFill/>
          <a:ln>
            <a:miter lim="800000"/>
            <a:headEnd/>
            <a:tailEnd/>
          </a:ln>
        </p:spPr>
        <p:txBody>
          <a:bodyPr/>
          <a:lstStyle/>
          <a:p>
            <a:fld id="{3472626D-971C-2742-8AA3-E0386208B555}" type="slidenum">
              <a:rPr lang="en-AU"/>
              <a:pPr/>
              <a:t>6</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en-AU"/>
          </a:p>
        </p:txBody>
      </p:sp>
      <p:sp>
        <p:nvSpPr>
          <p:cNvPr id="15364" name="Slide Number Placeholder 3"/>
          <p:cNvSpPr>
            <a:spLocks noGrp="1"/>
          </p:cNvSpPr>
          <p:nvPr>
            <p:ph type="sldNum" sz="quarter" idx="5"/>
          </p:nvPr>
        </p:nvSpPr>
        <p:spPr bwMode="auto">
          <a:noFill/>
          <a:ln>
            <a:miter lim="800000"/>
            <a:headEnd/>
            <a:tailEnd/>
          </a:ln>
        </p:spPr>
        <p:txBody>
          <a:bodyPr/>
          <a:lstStyle/>
          <a:p>
            <a:fld id="{0710ECC8-3B9F-4848-8590-4037A5330FBB}" type="slidenum">
              <a:rPr lang="en-AU"/>
              <a:pPr/>
              <a:t>13</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a:lstStyle/>
          <a:p>
            <a:pPr eaLnBrk="1" hangingPunct="1">
              <a:spcBef>
                <a:spcPct val="0"/>
              </a:spcBef>
            </a:pPr>
            <a:endParaRPr lang="en-AU"/>
          </a:p>
        </p:txBody>
      </p:sp>
      <p:sp>
        <p:nvSpPr>
          <p:cNvPr id="37892" name="Slide Number Placeholder 3"/>
          <p:cNvSpPr>
            <a:spLocks noGrp="1"/>
          </p:cNvSpPr>
          <p:nvPr>
            <p:ph type="sldNum" sz="quarter" idx="5"/>
          </p:nvPr>
        </p:nvSpPr>
        <p:spPr bwMode="auto">
          <a:noFill/>
          <a:ln>
            <a:miter lim="800000"/>
            <a:headEnd/>
            <a:tailEnd/>
          </a:ln>
        </p:spPr>
        <p:txBody>
          <a:bodyPr/>
          <a:lstStyle/>
          <a:p>
            <a:fld id="{2A21DDE4-8D6F-F140-9678-0C02B6D9470D}" type="slidenum">
              <a:rPr lang="en-AU"/>
              <a:pPr/>
              <a:t>14</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a:lstStyle/>
          <a:p>
            <a:pPr eaLnBrk="1" hangingPunct="1">
              <a:spcBef>
                <a:spcPct val="0"/>
              </a:spcBef>
            </a:pPr>
            <a:endParaRPr lang="en-AU"/>
          </a:p>
        </p:txBody>
      </p:sp>
      <p:sp>
        <p:nvSpPr>
          <p:cNvPr id="35844" name="Slide Number Placeholder 3"/>
          <p:cNvSpPr>
            <a:spLocks noGrp="1"/>
          </p:cNvSpPr>
          <p:nvPr>
            <p:ph type="sldNum" sz="quarter" idx="5"/>
          </p:nvPr>
        </p:nvSpPr>
        <p:spPr bwMode="auto">
          <a:noFill/>
          <a:ln>
            <a:miter lim="800000"/>
            <a:headEnd/>
            <a:tailEnd/>
          </a:ln>
        </p:spPr>
        <p:txBody>
          <a:bodyPr/>
          <a:lstStyle/>
          <a:p>
            <a:fld id="{DB39506C-CB64-544E-8D97-D01EB09FCF06}" type="slidenum">
              <a:rPr lang="en-AU"/>
              <a:pPr/>
              <a:t>15</a:t>
            </a:fld>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a:lstStyle/>
          <a:p>
            <a:pPr eaLnBrk="1" hangingPunct="1">
              <a:spcBef>
                <a:spcPct val="0"/>
              </a:spcBef>
            </a:pPr>
            <a:endParaRPr lang="en-AU"/>
          </a:p>
        </p:txBody>
      </p:sp>
      <p:sp>
        <p:nvSpPr>
          <p:cNvPr id="23556" name="Slide Number Placeholder 3"/>
          <p:cNvSpPr>
            <a:spLocks noGrp="1"/>
          </p:cNvSpPr>
          <p:nvPr>
            <p:ph type="sldNum" sz="quarter" idx="5"/>
          </p:nvPr>
        </p:nvSpPr>
        <p:spPr bwMode="auto">
          <a:noFill/>
          <a:ln>
            <a:miter lim="800000"/>
            <a:headEnd/>
            <a:tailEnd/>
          </a:ln>
        </p:spPr>
        <p:txBody>
          <a:bodyPr/>
          <a:lstStyle/>
          <a:p>
            <a:fld id="{8176F5A1-F0FC-8D43-97E7-D96E34F85329}" type="slidenum">
              <a:rPr lang="en-AU"/>
              <a:pPr/>
              <a:t>16</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pPr eaLnBrk="1" hangingPunct="1">
              <a:spcBef>
                <a:spcPct val="0"/>
              </a:spcBef>
            </a:pPr>
            <a:endParaRPr lang="en-AU"/>
          </a:p>
        </p:txBody>
      </p:sp>
      <p:sp>
        <p:nvSpPr>
          <p:cNvPr id="39940" name="Slide Number Placeholder 3"/>
          <p:cNvSpPr>
            <a:spLocks noGrp="1"/>
          </p:cNvSpPr>
          <p:nvPr>
            <p:ph type="sldNum" sz="quarter" idx="5"/>
          </p:nvPr>
        </p:nvSpPr>
        <p:spPr bwMode="auto">
          <a:noFill/>
          <a:ln>
            <a:miter lim="800000"/>
            <a:headEnd/>
            <a:tailEnd/>
          </a:ln>
        </p:spPr>
        <p:txBody>
          <a:bodyPr/>
          <a:lstStyle/>
          <a:p>
            <a:fld id="{3732E3CE-A02C-1047-A7E6-3988CE63012E}" type="slidenum">
              <a:rPr lang="en-AU"/>
              <a:pPr/>
              <a:t>17</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AU" smtClean="0"/>
              <a:t>Click to edit Master title style</a:t>
            </a:r>
            <a:endParaRPr kumimoji="0" lang="en-US"/>
          </a:p>
        </p:txBody>
      </p:sp>
      <p:sp>
        <p:nvSpPr>
          <p:cNvPr id="28" name="Date Placeholder 27"/>
          <p:cNvSpPr>
            <a:spLocks noGrp="1"/>
          </p:cNvSpPr>
          <p:nvPr>
            <p:ph type="dt" sz="half" idx="10"/>
          </p:nvPr>
        </p:nvSpPr>
        <p:spPr/>
        <p:txBody>
          <a:bodyPr/>
          <a:lstStyle/>
          <a:p>
            <a:fld id="{C69CC96E-61C2-7A4D-8441-4B82A8D4D5C2}" type="datetimeFigureOut">
              <a:rPr lang="en-US" smtClean="0"/>
              <a:pPr/>
              <a:t>3/28/17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F2EE5CDE-745F-9E45-8912-6718BFD34B57}"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AU"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AU"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4" name="Date Placeholder 3"/>
          <p:cNvSpPr>
            <a:spLocks noGrp="1"/>
          </p:cNvSpPr>
          <p:nvPr>
            <p:ph type="dt" sz="half" idx="10"/>
          </p:nvPr>
        </p:nvSpPr>
        <p:spPr/>
        <p:txBody>
          <a:bodyPr/>
          <a:lstStyle/>
          <a:p>
            <a:fld id="{C69CC96E-61C2-7A4D-8441-4B82A8D4D5C2}" type="datetimeFigureOut">
              <a:rPr lang="en-US" smtClean="0"/>
              <a:pPr/>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EE5CDE-745F-9E45-8912-6718BFD34B5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AU"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4" name="Date Placeholder 3"/>
          <p:cNvSpPr>
            <a:spLocks noGrp="1"/>
          </p:cNvSpPr>
          <p:nvPr>
            <p:ph type="dt" sz="half" idx="10"/>
          </p:nvPr>
        </p:nvSpPr>
        <p:spPr/>
        <p:txBody>
          <a:bodyPr/>
          <a:lstStyle/>
          <a:p>
            <a:fld id="{C69CC96E-61C2-7A4D-8441-4B82A8D4D5C2}" type="datetimeFigureOut">
              <a:rPr lang="en-US" smtClean="0"/>
              <a:pPr/>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EE5CDE-745F-9E45-8912-6718BFD34B5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AU"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4" name="Date Placeholder 3"/>
          <p:cNvSpPr>
            <a:spLocks noGrp="1"/>
          </p:cNvSpPr>
          <p:nvPr>
            <p:ph type="dt" sz="half" idx="10"/>
          </p:nvPr>
        </p:nvSpPr>
        <p:spPr/>
        <p:txBody>
          <a:bodyPr/>
          <a:lstStyle/>
          <a:p>
            <a:fld id="{C69CC96E-61C2-7A4D-8441-4B82A8D4D5C2}" type="datetimeFigureOut">
              <a:rPr lang="en-US" smtClean="0"/>
              <a:pPr/>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EE5CDE-745F-9E45-8912-6718BFD34B5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AU"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AU" smtClean="0"/>
              <a:t>Click to edit Master text styles</a:t>
            </a:r>
          </a:p>
        </p:txBody>
      </p:sp>
      <p:sp>
        <p:nvSpPr>
          <p:cNvPr id="4" name="Date Placeholder 3"/>
          <p:cNvSpPr>
            <a:spLocks noGrp="1"/>
          </p:cNvSpPr>
          <p:nvPr>
            <p:ph type="dt" sz="half" idx="10"/>
          </p:nvPr>
        </p:nvSpPr>
        <p:spPr/>
        <p:txBody>
          <a:bodyPr/>
          <a:lstStyle/>
          <a:p>
            <a:fld id="{C69CC96E-61C2-7A4D-8441-4B82A8D4D5C2}" type="datetimeFigureOut">
              <a:rPr lang="en-US" smtClean="0"/>
              <a:pPr/>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F2EE5CDE-745F-9E45-8912-6718BFD34B5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AU"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5" name="Date Placeholder 4"/>
          <p:cNvSpPr>
            <a:spLocks noGrp="1"/>
          </p:cNvSpPr>
          <p:nvPr>
            <p:ph type="dt" sz="half" idx="10"/>
          </p:nvPr>
        </p:nvSpPr>
        <p:spPr/>
        <p:txBody>
          <a:bodyPr/>
          <a:lstStyle/>
          <a:p>
            <a:fld id="{C69CC96E-61C2-7A4D-8441-4B82A8D4D5C2}" type="datetimeFigureOut">
              <a:rPr lang="en-US" smtClean="0"/>
              <a:pPr/>
              <a:t>3/28/17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EE5CDE-745F-9E45-8912-6718BFD34B5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AU"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AU"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AU"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7" name="Date Placeholder 6"/>
          <p:cNvSpPr>
            <a:spLocks noGrp="1"/>
          </p:cNvSpPr>
          <p:nvPr>
            <p:ph type="dt" sz="half" idx="10"/>
          </p:nvPr>
        </p:nvSpPr>
        <p:spPr/>
        <p:txBody>
          <a:bodyPr/>
          <a:lstStyle/>
          <a:p>
            <a:fld id="{C69CC96E-61C2-7A4D-8441-4B82A8D4D5C2}" type="datetimeFigureOut">
              <a:rPr lang="en-US" smtClean="0"/>
              <a:pPr/>
              <a:t>3/28/17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EE5CDE-745F-9E45-8912-6718BFD34B5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AU" smtClean="0"/>
              <a:t>Click to edit Master title style</a:t>
            </a:r>
            <a:endParaRPr kumimoji="0" lang="en-US"/>
          </a:p>
        </p:txBody>
      </p:sp>
      <p:sp>
        <p:nvSpPr>
          <p:cNvPr id="3" name="Date Placeholder 2"/>
          <p:cNvSpPr>
            <a:spLocks noGrp="1"/>
          </p:cNvSpPr>
          <p:nvPr>
            <p:ph type="dt" sz="half" idx="10"/>
          </p:nvPr>
        </p:nvSpPr>
        <p:spPr/>
        <p:txBody>
          <a:bodyPr/>
          <a:lstStyle/>
          <a:p>
            <a:fld id="{C69CC96E-61C2-7A4D-8441-4B82A8D4D5C2}" type="datetimeFigureOut">
              <a:rPr lang="en-US" smtClean="0"/>
              <a:pPr/>
              <a:t>3/28/17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EE5CDE-745F-9E45-8912-6718BFD34B5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CC96E-61C2-7A4D-8441-4B82A8D4D5C2}" type="datetimeFigureOut">
              <a:rPr lang="en-US" smtClean="0"/>
              <a:pPr/>
              <a:t>3/28/17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EE5CDE-745F-9E45-8912-6718BFD34B5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AU"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AU"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5" name="Date Placeholder 4"/>
          <p:cNvSpPr>
            <a:spLocks noGrp="1"/>
          </p:cNvSpPr>
          <p:nvPr>
            <p:ph type="dt" sz="half" idx="10"/>
          </p:nvPr>
        </p:nvSpPr>
        <p:spPr/>
        <p:txBody>
          <a:bodyPr/>
          <a:lstStyle/>
          <a:p>
            <a:fld id="{C69CC96E-61C2-7A4D-8441-4B82A8D4D5C2}" type="datetimeFigureOut">
              <a:rPr lang="en-US" smtClean="0"/>
              <a:pPr/>
              <a:t>3/28/17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EE5CDE-745F-9E45-8912-6718BFD34B5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AU"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AU"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AU" smtClean="0"/>
              <a:t>Click to edit Master text styles</a:t>
            </a:r>
          </a:p>
        </p:txBody>
      </p:sp>
      <p:sp>
        <p:nvSpPr>
          <p:cNvPr id="5" name="Date Placeholder 4"/>
          <p:cNvSpPr>
            <a:spLocks noGrp="1"/>
          </p:cNvSpPr>
          <p:nvPr>
            <p:ph type="dt" sz="half" idx="10"/>
          </p:nvPr>
        </p:nvSpPr>
        <p:spPr/>
        <p:txBody>
          <a:bodyPr/>
          <a:lstStyle/>
          <a:p>
            <a:fld id="{C69CC96E-61C2-7A4D-8441-4B82A8D4D5C2}" type="datetimeFigureOut">
              <a:rPr lang="en-US" smtClean="0"/>
              <a:pPr/>
              <a:t>3/28/17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EE5CDE-745F-9E45-8912-6718BFD34B5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AU"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AU" smtClean="0"/>
              <a:t>Click to edit Master text styles</a:t>
            </a:r>
          </a:p>
          <a:p>
            <a:pPr lvl="1" eaLnBrk="1" latinLnBrk="0" hangingPunct="1"/>
            <a:r>
              <a:rPr kumimoji="0" lang="en-AU" smtClean="0"/>
              <a:t>Second level</a:t>
            </a:r>
          </a:p>
          <a:p>
            <a:pPr lvl="2" eaLnBrk="1" latinLnBrk="0" hangingPunct="1"/>
            <a:r>
              <a:rPr kumimoji="0" lang="en-AU" smtClean="0"/>
              <a:t>Third level</a:t>
            </a:r>
          </a:p>
          <a:p>
            <a:pPr lvl="3" eaLnBrk="1" latinLnBrk="0" hangingPunct="1"/>
            <a:r>
              <a:rPr kumimoji="0" lang="en-AU" smtClean="0"/>
              <a:t>Fourth level</a:t>
            </a:r>
          </a:p>
          <a:p>
            <a:pPr lvl="4" eaLnBrk="1" latinLnBrk="0" hangingPunct="1"/>
            <a:r>
              <a:rPr kumimoji="0" lang="en-AU"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C69CC96E-61C2-7A4D-8441-4B82A8D4D5C2}" type="datetimeFigureOut">
              <a:rPr lang="en-US" smtClean="0"/>
              <a:pPr/>
              <a:t>3/28/17</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2EE5CDE-745F-9E45-8912-6718BFD34B5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1" Type="http://schemas.openxmlformats.org/officeDocument/2006/relationships/image" Target="../media/image43.jpeg"/><Relationship Id="rId12"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 Id="rId9" Type="http://schemas.openxmlformats.org/officeDocument/2006/relationships/image" Target="../media/image41.jpeg"/><Relationship Id="rId10"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eg"/><Relationship Id="rId9"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6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 Id="rId11"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432910"/>
            <a:ext cx="8229600" cy="2034672"/>
          </a:xfrm>
        </p:spPr>
        <p:txBody>
          <a:bodyPr>
            <a:normAutofit/>
          </a:bodyPr>
          <a:lstStyle/>
          <a:p>
            <a:r>
              <a:rPr lang="en-US" dirty="0" smtClean="0">
                <a:solidFill>
                  <a:srgbClr val="FF0000"/>
                </a:solidFill>
              </a:rPr>
              <a:t>Hako Women’s Collective   </a:t>
            </a:r>
            <a:endParaRPr lang="en-US" dirty="0">
              <a:solidFill>
                <a:srgbClr val="FF0000"/>
              </a:solidFill>
            </a:endParaRPr>
          </a:p>
        </p:txBody>
      </p:sp>
      <p:sp>
        <p:nvSpPr>
          <p:cNvPr id="3" name="Subtitle 2"/>
          <p:cNvSpPr>
            <a:spLocks noGrp="1"/>
          </p:cNvSpPr>
          <p:nvPr>
            <p:ph type="subTitle" idx="1"/>
          </p:nvPr>
        </p:nvSpPr>
        <p:spPr>
          <a:xfrm>
            <a:off x="721562" y="2782039"/>
            <a:ext cx="7648562" cy="3596153"/>
          </a:xfrm>
        </p:spPr>
        <p:txBody>
          <a:bodyPr>
            <a:normAutofit lnSpcReduction="10000"/>
          </a:bodyPr>
          <a:lstStyle/>
          <a:p>
            <a:r>
              <a:rPr lang="en-AU" dirty="0" smtClean="0"/>
              <a:t> </a:t>
            </a:r>
            <a:r>
              <a:rPr lang="en-AU" b="1" dirty="0" smtClean="0"/>
              <a:t>HWC is an umbrella body for all women in the </a:t>
            </a:r>
            <a:r>
              <a:rPr lang="en-AU" b="1" dirty="0" err="1" smtClean="0"/>
              <a:t>Haku</a:t>
            </a:r>
            <a:r>
              <a:rPr lang="en-AU" b="1" dirty="0" smtClean="0"/>
              <a:t> Constituency, </a:t>
            </a:r>
            <a:r>
              <a:rPr lang="en-AU" b="1" dirty="0" err="1" smtClean="0"/>
              <a:t>Buka</a:t>
            </a:r>
            <a:r>
              <a:rPr lang="en-AU" b="1" dirty="0" smtClean="0"/>
              <a:t> Island.</a:t>
            </a:r>
          </a:p>
          <a:p>
            <a:endParaRPr lang="en-AU" sz="1100" b="1" dirty="0" smtClean="0"/>
          </a:p>
          <a:p>
            <a:r>
              <a:rPr lang="en-AU" b="1" dirty="0" smtClean="0"/>
              <a:t> Our </a:t>
            </a:r>
            <a:r>
              <a:rPr lang="en-AU" b="1" dirty="0" err="1" smtClean="0"/>
              <a:t>Haku</a:t>
            </a:r>
            <a:r>
              <a:rPr lang="en-AU" b="1" dirty="0" smtClean="0"/>
              <a:t> language is one of 3 main languages in </a:t>
            </a:r>
            <a:r>
              <a:rPr lang="en-AU" b="1" dirty="0" err="1" smtClean="0"/>
              <a:t>Buka</a:t>
            </a:r>
            <a:r>
              <a:rPr lang="en-AU" b="1" dirty="0" smtClean="0"/>
              <a:t>  within the Autonomous Region of Bougainville (ARB). </a:t>
            </a:r>
          </a:p>
          <a:p>
            <a:endParaRPr lang="en-AU" sz="1100" b="1" dirty="0" smtClean="0"/>
          </a:p>
          <a:p>
            <a:r>
              <a:rPr lang="en-AU" b="1" dirty="0" smtClean="0"/>
              <a:t>Open membership and inclusive policies govern our ‘sisterhood’.</a:t>
            </a:r>
          </a:p>
          <a:p>
            <a:endParaRPr lang="en-US" dirty="0"/>
          </a:p>
        </p:txBody>
      </p:sp>
      <p:pic>
        <p:nvPicPr>
          <p:cNvPr id="14338" name="Picture 5" descr="HAKU"/>
          <p:cNvPicPr>
            <a:picLocks noChangeAspect="1" noChangeArrowheads="1"/>
          </p:cNvPicPr>
          <p:nvPr/>
        </p:nvPicPr>
        <p:blipFill>
          <a:blip r:embed="rId3"/>
          <a:srcRect l="6247" t="3110" r="14594" b="6259"/>
          <a:stretch>
            <a:fillRect/>
          </a:stretch>
        </p:blipFill>
        <p:spPr bwMode="auto">
          <a:xfrm>
            <a:off x="422030" y="398752"/>
            <a:ext cx="1569482" cy="2383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807683"/>
          </a:xfrm>
        </p:spPr>
        <p:txBody>
          <a:bodyPr>
            <a:normAutofit/>
          </a:bodyPr>
          <a:lstStyle/>
          <a:p>
            <a:r>
              <a:rPr lang="en-US" sz="2000" i="1" dirty="0" smtClean="0">
                <a:solidFill>
                  <a:schemeClr val="bg1">
                    <a:lumMod val="95000"/>
                    <a:lumOff val="5000"/>
                  </a:schemeClr>
                </a:solidFill>
              </a:rPr>
              <a:t>LHS: </a:t>
            </a:r>
            <a:r>
              <a:rPr lang="en-US" sz="2000" dirty="0" smtClean="0">
                <a:solidFill>
                  <a:schemeClr val="bg1">
                    <a:lumMod val="95000"/>
                    <a:lumOff val="5000"/>
                  </a:schemeClr>
                </a:solidFill>
              </a:rPr>
              <a:t>HWC Library &amp; Office Manager Cindy Kehali with Haku Elementary Teachers during Book Week 2016  In Service </a:t>
            </a:r>
            <a:br>
              <a:rPr lang="en-US" sz="2000" dirty="0" smtClean="0">
                <a:solidFill>
                  <a:schemeClr val="bg1">
                    <a:lumMod val="95000"/>
                    <a:lumOff val="5000"/>
                  </a:schemeClr>
                </a:solidFill>
              </a:rPr>
            </a:br>
            <a:r>
              <a:rPr lang="en-US" sz="2000" dirty="0" smtClean="0">
                <a:solidFill>
                  <a:schemeClr val="bg1">
                    <a:lumMod val="95000"/>
                    <a:lumOff val="5000"/>
                  </a:schemeClr>
                </a:solidFill>
              </a:rPr>
              <a:t/>
            </a:r>
            <a:br>
              <a:rPr lang="en-US" sz="2000" dirty="0" smtClean="0">
                <a:solidFill>
                  <a:schemeClr val="bg1">
                    <a:lumMod val="95000"/>
                    <a:lumOff val="5000"/>
                  </a:schemeClr>
                </a:solidFill>
              </a:rPr>
            </a:br>
            <a:r>
              <a:rPr lang="en-US" sz="2000" i="1" dirty="0" smtClean="0">
                <a:solidFill>
                  <a:schemeClr val="bg1">
                    <a:lumMod val="95000"/>
                    <a:lumOff val="5000"/>
                  </a:schemeClr>
                </a:solidFill>
              </a:rPr>
              <a:t>RHS: </a:t>
            </a:r>
            <a:r>
              <a:rPr lang="en-US" sz="2000" dirty="0" smtClean="0">
                <a:solidFill>
                  <a:schemeClr val="bg1">
                    <a:lumMod val="95000"/>
                    <a:lumOff val="5000"/>
                  </a:schemeClr>
                </a:solidFill>
              </a:rPr>
              <a:t>Office volunteers Shandra &amp; Bernadine with ABV trainer Fiona Carr in the Project Office </a:t>
            </a:r>
            <a:endParaRPr lang="en-US" sz="2000" dirty="0">
              <a:solidFill>
                <a:schemeClr val="bg1">
                  <a:lumMod val="95000"/>
                  <a:lumOff val="5000"/>
                </a:schemeClr>
              </a:solidFill>
            </a:endParaRPr>
          </a:p>
        </p:txBody>
      </p:sp>
      <p:pic>
        <p:nvPicPr>
          <p:cNvPr id="4" name="Content Placeholder 3" descr="IMG_1723.jpg"/>
          <p:cNvPicPr>
            <a:picLocks noGrp="1" noChangeAspect="1"/>
          </p:cNvPicPr>
          <p:nvPr>
            <p:ph idx="1"/>
          </p:nvPr>
        </p:nvPicPr>
        <p:blipFill>
          <a:blip r:embed="rId2"/>
          <a:srcRect l="-15543" r="-15543"/>
          <a:stretch>
            <a:fillRect/>
          </a:stretch>
        </p:blipFill>
        <p:spPr>
          <a:xfrm>
            <a:off x="0" y="2456758"/>
            <a:ext cx="5267407" cy="3118508"/>
          </a:xfrm>
        </p:spPr>
      </p:pic>
      <p:pic>
        <p:nvPicPr>
          <p:cNvPr id="6" name="Picture 5" descr="IMG_1729.jpg"/>
          <p:cNvPicPr>
            <a:picLocks noChangeAspect="1"/>
          </p:cNvPicPr>
          <p:nvPr/>
        </p:nvPicPr>
        <p:blipFill>
          <a:blip r:embed="rId3"/>
          <a:stretch>
            <a:fillRect/>
          </a:stretch>
        </p:blipFill>
        <p:spPr>
          <a:xfrm>
            <a:off x="4690156" y="2456758"/>
            <a:ext cx="4158010" cy="311850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r>
              <a:rPr lang="en-AU" dirty="0" smtClean="0"/>
              <a:t> </a:t>
            </a:r>
            <a:br>
              <a:rPr lang="en-AU" dirty="0" smtClean="0"/>
            </a:br>
            <a:r>
              <a:rPr lang="en-AU" dirty="0" smtClean="0"/>
              <a:t> </a:t>
            </a:r>
            <a:br>
              <a:rPr lang="en-AU" dirty="0" smtClean="0"/>
            </a:br>
            <a:r>
              <a:rPr lang="en-AU" dirty="0" smtClean="0"/>
              <a:t/>
            </a:r>
            <a:br>
              <a:rPr lang="en-AU" dirty="0" smtClean="0"/>
            </a:br>
            <a:r>
              <a:rPr lang="en-AU" dirty="0" smtClean="0"/>
              <a:t/>
            </a:r>
            <a:br>
              <a:rPr lang="en-AU" dirty="0" smtClean="0"/>
            </a:br>
            <a:r>
              <a:rPr lang="en-AU" dirty="0" smtClean="0"/>
              <a:t> </a:t>
            </a:r>
            <a:br>
              <a:rPr lang="en-AU" dirty="0" smtClean="0"/>
            </a:br>
            <a:r>
              <a:rPr lang="en-AU" dirty="0" smtClean="0"/>
              <a:t> </a:t>
            </a:r>
            <a:br>
              <a:rPr lang="en-AU" dirty="0" smtClean="0"/>
            </a:br>
            <a:r>
              <a:rPr lang="en-AU" dirty="0" smtClean="0"/>
              <a:t> </a:t>
            </a:r>
            <a:br>
              <a:rPr lang="en-AU" dirty="0" smtClean="0"/>
            </a:br>
            <a:r>
              <a:rPr lang="en-AU" dirty="0" smtClean="0"/>
              <a:t> </a:t>
            </a:r>
            <a:br>
              <a:rPr lang="en-AU" dirty="0" smtClean="0"/>
            </a:br>
            <a:r>
              <a:rPr lang="en-AU" dirty="0" smtClean="0"/>
              <a:t> </a:t>
            </a:r>
            <a:br>
              <a:rPr lang="en-AU" dirty="0" smtClean="0"/>
            </a:br>
            <a:r>
              <a:rPr lang="en-AU" dirty="0" smtClean="0"/>
              <a:t> </a:t>
            </a:r>
            <a:br>
              <a:rPr lang="en-AU" dirty="0" smtClean="0"/>
            </a:br>
            <a:r>
              <a:rPr lang="en-AU" dirty="0" smtClean="0"/>
              <a:t> </a:t>
            </a:r>
            <a:br>
              <a:rPr lang="en-AU" dirty="0" smtClean="0"/>
            </a:br>
            <a:r>
              <a:rPr lang="en-AU" dirty="0" smtClean="0"/>
              <a:t> </a:t>
            </a:r>
            <a:br>
              <a:rPr lang="en-AU" dirty="0" smtClean="0"/>
            </a:br>
            <a:r>
              <a:rPr lang="en-AU" dirty="0" smtClean="0"/>
              <a:t> </a:t>
            </a:r>
            <a:br>
              <a:rPr lang="en-AU" dirty="0" smtClean="0"/>
            </a:br>
            <a:r>
              <a:rPr lang="en-AU" dirty="0" smtClean="0"/>
              <a:t> </a:t>
            </a:r>
            <a:br>
              <a:rPr lang="en-AU" dirty="0" smtClean="0"/>
            </a:br>
            <a:r>
              <a:rPr lang="en-AU" dirty="0" smtClean="0">
                <a:solidFill>
                  <a:schemeClr val="accent6"/>
                </a:solidFill>
              </a:rPr>
              <a:t>HWC PARTNERSHIPS</a:t>
            </a:r>
            <a:r>
              <a:rPr lang="en-AU" dirty="0" smtClean="0"/>
              <a:t/>
            </a:r>
            <a:br>
              <a:rPr lang="en-AU" dirty="0" smtClean="0"/>
            </a:br>
            <a:r>
              <a:rPr lang="en-AU" dirty="0" smtClean="0"/>
              <a:t> </a:t>
            </a:r>
            <a:br>
              <a:rPr lang="en-AU" dirty="0" smtClean="0"/>
            </a:br>
            <a:r>
              <a:rPr lang="en-AU" dirty="0" smtClean="0"/>
              <a:t> </a:t>
            </a:r>
            <a:br>
              <a:rPr lang="en-AU" dirty="0" smtClean="0"/>
            </a:br>
            <a:r>
              <a:rPr lang="en-AU" dirty="0" smtClean="0"/>
              <a:t/>
            </a:r>
            <a:br>
              <a:rPr lang="en-AU" dirty="0" smtClean="0"/>
            </a:br>
            <a:r>
              <a:rPr lang="en-AU" dirty="0" smtClean="0"/>
              <a:t/>
            </a:r>
            <a:br>
              <a:rPr lang="en-AU" dirty="0" smtClean="0"/>
            </a:br>
            <a:r>
              <a:rPr lang="en-AU" dirty="0" smtClean="0"/>
              <a:t> </a:t>
            </a:r>
            <a:br>
              <a:rPr lang="en-AU" dirty="0" smtClean="0"/>
            </a:br>
            <a:r>
              <a:rPr lang="en-AU" dirty="0" smtClean="0"/>
              <a:t> </a:t>
            </a:r>
            <a:br>
              <a:rPr lang="en-AU" dirty="0" smtClean="0"/>
            </a:br>
            <a:r>
              <a:rPr lang="en-AU" dirty="0" smtClean="0"/>
              <a:t> </a:t>
            </a:r>
            <a:br>
              <a:rPr lang="en-AU" dirty="0" smtClean="0"/>
            </a:br>
            <a:r>
              <a:rPr lang="en-AU" dirty="0" smtClean="0"/>
              <a:t> </a:t>
            </a:r>
            <a:br>
              <a:rPr lang="en-AU" dirty="0" smtClean="0"/>
            </a:br>
            <a:r>
              <a:rPr lang="en-AU" dirty="0" smtClean="0"/>
              <a:t> </a:t>
            </a:r>
            <a:br>
              <a:rPr lang="en-AU" dirty="0" smtClean="0"/>
            </a:br>
            <a:r>
              <a:rPr lang="en-AU" dirty="0" smtClean="0"/>
              <a:t> </a:t>
            </a:r>
            <a:br>
              <a:rPr lang="en-AU" dirty="0" smtClean="0"/>
            </a:br>
            <a:r>
              <a:rPr lang="en-AU" dirty="0" smtClean="0"/>
              <a:t> </a:t>
            </a:r>
            <a:br>
              <a:rPr lang="en-AU" dirty="0" smtClean="0"/>
            </a:br>
            <a:r>
              <a:rPr lang="en-AU" dirty="0" smtClean="0"/>
              <a:t> </a:t>
            </a:r>
            <a:br>
              <a:rPr lang="en-AU" dirty="0" smtClean="0"/>
            </a:br>
            <a:r>
              <a:rPr lang="en-AU" dirty="0" smtClean="0"/>
              <a:t> </a:t>
            </a:r>
            <a:br>
              <a:rPr lang="en-AU" dirty="0" smtClean="0"/>
            </a:br>
            <a:r>
              <a:rPr lang="en-AU" dirty="0" smtClean="0"/>
              <a:t> </a:t>
            </a:r>
            <a:br>
              <a:rPr lang="en-AU" dirty="0" smtClean="0"/>
            </a:br>
            <a:endParaRPr lang="en-US" dirty="0"/>
          </a:p>
        </p:txBody>
      </p:sp>
      <p:sp>
        <p:nvSpPr>
          <p:cNvPr id="3" name="Content Placeholder 2"/>
          <p:cNvSpPr>
            <a:spLocks noGrp="1"/>
          </p:cNvSpPr>
          <p:nvPr>
            <p:ph idx="1"/>
          </p:nvPr>
        </p:nvSpPr>
        <p:spPr>
          <a:xfrm>
            <a:off x="274194" y="1226575"/>
            <a:ext cx="8673180" cy="5382502"/>
          </a:xfrm>
        </p:spPr>
        <p:txBody>
          <a:bodyPr>
            <a:normAutofit fontScale="25000" lnSpcReduction="20000"/>
          </a:bodyPr>
          <a:lstStyle/>
          <a:p>
            <a:pPr>
              <a:buNone/>
            </a:pPr>
            <a:endParaRPr lang="en-AU" sz="4400" dirty="0" smtClean="0"/>
          </a:p>
          <a:p>
            <a:r>
              <a:rPr lang="en-AU" sz="6154" dirty="0" smtClean="0"/>
              <a:t>HWC has built partnerships between all the women’s groups, clans,  churches  &amp; </a:t>
            </a:r>
            <a:r>
              <a:rPr lang="en-AU" sz="6154" dirty="0" err="1" smtClean="0"/>
              <a:t>Haku</a:t>
            </a:r>
            <a:r>
              <a:rPr lang="en-AU" sz="6154" dirty="0" smtClean="0"/>
              <a:t> community</a:t>
            </a:r>
          </a:p>
          <a:p>
            <a:endParaRPr lang="en-AU" sz="6154" dirty="0" smtClean="0"/>
          </a:p>
          <a:p>
            <a:r>
              <a:rPr lang="en-AU" sz="6154" dirty="0" smtClean="0"/>
              <a:t> HWC members serve in  the Local Level Government  COE</a:t>
            </a:r>
          </a:p>
          <a:p>
            <a:endParaRPr lang="en-AU" sz="6154" dirty="0" smtClean="0"/>
          </a:p>
          <a:p>
            <a:r>
              <a:rPr lang="en-AU" sz="6154" dirty="0" smtClean="0"/>
              <a:t>We have partnerships with Hako Youth – since holding  YOUTH FORUM IN 2007</a:t>
            </a:r>
          </a:p>
          <a:p>
            <a:endParaRPr lang="en-AU" sz="6154" dirty="0" smtClean="0"/>
          </a:p>
          <a:p>
            <a:r>
              <a:rPr lang="en-AU" sz="6154" dirty="0" smtClean="0"/>
              <a:t>HWC supported Pacific Black Box (PBB) for youth media advocacy and formed a </a:t>
            </a:r>
            <a:r>
              <a:rPr lang="en-AU" sz="6154" dirty="0" err="1" smtClean="0"/>
              <a:t>Hako</a:t>
            </a:r>
            <a:r>
              <a:rPr lang="en-AU" sz="6154" dirty="0" smtClean="0"/>
              <a:t> Media Unit</a:t>
            </a:r>
          </a:p>
          <a:p>
            <a:pPr>
              <a:buNone/>
            </a:pPr>
            <a:endParaRPr lang="en-AU" sz="6154" dirty="0" smtClean="0"/>
          </a:p>
          <a:p>
            <a:r>
              <a:rPr lang="en-AU" sz="6154" dirty="0" smtClean="0"/>
              <a:t>Significant  partnerships with Non Government Agencies  include Nazareth Centre for Rehabilitation, Bougainville Women’s Federation, and </a:t>
            </a:r>
            <a:r>
              <a:rPr lang="en-AU" sz="6154" dirty="0" err="1" smtClean="0"/>
              <a:t>Buka</a:t>
            </a:r>
            <a:r>
              <a:rPr lang="en-AU" sz="6154" dirty="0" smtClean="0"/>
              <a:t> Hospital Family Support Centre, Family Sexual Violence Committee and Women Human Rights Defenders Network.</a:t>
            </a:r>
          </a:p>
          <a:p>
            <a:endParaRPr lang="en-AU" sz="6154" dirty="0" smtClean="0"/>
          </a:p>
          <a:p>
            <a:r>
              <a:rPr lang="en-AU" sz="6154" dirty="0" smtClean="0"/>
              <a:t>Together we have a new working partnership with  UNICEF through the ABG Department of Community  Development with on POSITIVE  PARENTING (SPLP)</a:t>
            </a:r>
          </a:p>
          <a:p>
            <a:endParaRPr lang="en-AU" sz="6154" dirty="0" smtClean="0"/>
          </a:p>
          <a:p>
            <a:pPr>
              <a:buNone/>
            </a:pPr>
            <a:r>
              <a:rPr lang="en-AU" sz="6154" dirty="0" smtClean="0"/>
              <a:t>	HWC over the years  have formed partnerships with Government  Departments  to provide the logistics for them to come into Hako and help us deliver programs and assist Hako people. (Health, Law &amp; Justice, Education, Com Dev etc, with: LPA, CEDAW, Cholera Awareness,  Sports, DPI with </a:t>
            </a:r>
            <a:r>
              <a:rPr lang="en-AU" sz="6154" dirty="0" err="1" smtClean="0"/>
              <a:t>Vudal</a:t>
            </a:r>
            <a:r>
              <a:rPr lang="en-AU" sz="6154" dirty="0" smtClean="0"/>
              <a:t> Agriculture University,  LLG, Disaster Office,</a:t>
            </a:r>
          </a:p>
          <a:p>
            <a:pPr>
              <a:buNone/>
            </a:pPr>
            <a:r>
              <a:rPr lang="en-AU" sz="6154" dirty="0" smtClean="0"/>
              <a:t> </a:t>
            </a:r>
          </a:p>
          <a:p>
            <a:r>
              <a:rPr lang="en-AU" sz="6154" dirty="0" smtClean="0"/>
              <a:t>Combined Partners  in advocacy on UN Resolution 1325 with UNIFEM, UNICEF, UNDP, OXFAM, CJLU, CARE Int. and numerous local Institutions for all forms of social services, health &amp; education to  meet the needs of the people of Bougainville.</a:t>
            </a:r>
          </a:p>
          <a:p>
            <a:pPr>
              <a:buNone/>
            </a:pPr>
            <a:endParaRPr lang="en-AU" sz="6154" dirty="0" smtClean="0"/>
          </a:p>
          <a:p>
            <a:endParaRPr lang="en-AU" sz="6154"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2">
                    <a:lumMod val="75000"/>
                  </a:schemeClr>
                </a:solidFill>
              </a:rPr>
              <a:t>SPLP with HWC/FSC/NRC/Com Dev/ UNICEF partners at </a:t>
            </a:r>
            <a:r>
              <a:rPr lang="en-US" sz="3200" dirty="0" err="1" smtClean="0">
                <a:solidFill>
                  <a:schemeClr val="accent2">
                    <a:lumMod val="75000"/>
                  </a:schemeClr>
                </a:solidFill>
              </a:rPr>
              <a:t>Chabai</a:t>
            </a:r>
            <a:r>
              <a:rPr lang="en-US" sz="3200" dirty="0" smtClean="0">
                <a:solidFill>
                  <a:schemeClr val="accent2">
                    <a:lumMod val="75000"/>
                  </a:schemeClr>
                </a:solidFill>
              </a:rPr>
              <a:t>  August 2016</a:t>
            </a:r>
            <a:endParaRPr lang="en-US" sz="3200" dirty="0">
              <a:solidFill>
                <a:schemeClr val="accent2">
                  <a:lumMod val="75000"/>
                </a:schemeClr>
              </a:solidFill>
            </a:endParaRPr>
          </a:p>
        </p:txBody>
      </p:sp>
      <p:pic>
        <p:nvPicPr>
          <p:cNvPr id="4" name="Content Placeholder 3" descr="IMG_4518.jpg"/>
          <p:cNvPicPr>
            <a:picLocks noGrp="1" noChangeAspect="1"/>
          </p:cNvPicPr>
          <p:nvPr>
            <p:ph idx="1"/>
          </p:nvPr>
        </p:nvPicPr>
        <p:blipFill>
          <a:blip r:embed="rId2"/>
          <a:srcRect l="-15543" r="-15543"/>
          <a:stretch>
            <a:fillRect/>
          </a:stretch>
        </p:blipFill>
        <p:spPr>
          <a:xfrm>
            <a:off x="457200" y="1600200"/>
            <a:ext cx="8686800" cy="470916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9" name="TextBox 4"/>
          <p:cNvSpPr txBox="1">
            <a:spLocks noChangeArrowheads="1"/>
          </p:cNvSpPr>
          <p:nvPr/>
        </p:nvSpPr>
        <p:spPr bwMode="auto">
          <a:xfrm>
            <a:off x="0" y="490630"/>
            <a:ext cx="8817493" cy="707886"/>
          </a:xfrm>
          <a:prstGeom prst="rect">
            <a:avLst/>
          </a:prstGeom>
          <a:noFill/>
          <a:ln w="9525">
            <a:noFill/>
            <a:miter lim="800000"/>
            <a:headEnd/>
            <a:tailEnd/>
          </a:ln>
        </p:spPr>
        <p:txBody>
          <a:bodyPr wrap="square">
            <a:prstTxWarp prst="textNoShape">
              <a:avLst/>
            </a:prstTxWarp>
            <a:spAutoFit/>
          </a:bodyPr>
          <a:lstStyle/>
          <a:p>
            <a:pPr algn="ctr"/>
            <a:r>
              <a:rPr lang="en-US" sz="4000" b="1" dirty="0" smtClean="0">
                <a:solidFill>
                  <a:srgbClr val="FF0000"/>
                </a:solidFill>
                <a:latin typeface="Calibri" charset="0"/>
              </a:rPr>
              <a:t>Hako Women’s Collective Policies </a:t>
            </a:r>
            <a:endParaRPr lang="en-AU" sz="4000" b="1" dirty="0">
              <a:solidFill>
                <a:srgbClr val="FF0000"/>
              </a:solidFill>
              <a:latin typeface="Calibri" charset="0"/>
            </a:endParaRPr>
          </a:p>
        </p:txBody>
      </p:sp>
      <p:sp>
        <p:nvSpPr>
          <p:cNvPr id="5" name="TextBox 4"/>
          <p:cNvSpPr txBox="1"/>
          <p:nvPr/>
        </p:nvSpPr>
        <p:spPr>
          <a:xfrm>
            <a:off x="187606" y="1645054"/>
            <a:ext cx="8956393" cy="4062651"/>
          </a:xfrm>
          <a:prstGeom prst="rect">
            <a:avLst/>
          </a:prstGeom>
          <a:noFill/>
        </p:spPr>
        <p:txBody>
          <a:bodyPr wrap="square" rtlCol="0">
            <a:spAutoFit/>
          </a:bodyPr>
          <a:lstStyle/>
          <a:p>
            <a:pPr algn="ctr"/>
            <a:r>
              <a:rPr lang="en-US" sz="4000" b="1" dirty="0" smtClean="0">
                <a:solidFill>
                  <a:srgbClr val="000090"/>
                </a:solidFill>
              </a:rPr>
              <a:t>HWC has policies on:</a:t>
            </a:r>
          </a:p>
          <a:p>
            <a:pPr>
              <a:buFont typeface="Arial"/>
              <a:buChar char="•"/>
            </a:pPr>
            <a:r>
              <a:rPr lang="en-US" sz="4000" dirty="0" smtClean="0">
                <a:solidFill>
                  <a:srgbClr val="000090"/>
                </a:solidFill>
              </a:rPr>
              <a:t>Child Protection</a:t>
            </a:r>
          </a:p>
          <a:p>
            <a:pPr>
              <a:buFont typeface="Arial"/>
              <a:buChar char="•"/>
            </a:pPr>
            <a:r>
              <a:rPr lang="en-US" sz="4000" dirty="0" smtClean="0">
                <a:solidFill>
                  <a:srgbClr val="000090"/>
                </a:solidFill>
              </a:rPr>
              <a:t>Countering Bribery &amp; Corruption </a:t>
            </a:r>
          </a:p>
          <a:p>
            <a:pPr>
              <a:buFont typeface="Arial"/>
              <a:buChar char="•"/>
            </a:pPr>
            <a:r>
              <a:rPr lang="en-US" sz="4000" dirty="0" smtClean="0">
                <a:solidFill>
                  <a:srgbClr val="000090"/>
                </a:solidFill>
              </a:rPr>
              <a:t>Countering Human Trafficking</a:t>
            </a:r>
          </a:p>
          <a:p>
            <a:pPr>
              <a:buFont typeface="Arial"/>
              <a:buChar char="•"/>
            </a:pPr>
            <a:r>
              <a:rPr lang="en-US" sz="4000" dirty="0" smtClean="0">
                <a:solidFill>
                  <a:srgbClr val="000090"/>
                </a:solidFill>
              </a:rPr>
              <a:t>Countering Terrorism</a:t>
            </a:r>
          </a:p>
          <a:p>
            <a:pPr>
              <a:buFont typeface="Arial"/>
              <a:buChar char="•"/>
            </a:pPr>
            <a:r>
              <a:rPr lang="en-US" sz="4000" dirty="0" smtClean="0">
                <a:solidFill>
                  <a:srgbClr val="000090"/>
                </a:solidFill>
              </a:rPr>
              <a:t>Code of Conduct </a:t>
            </a:r>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0"/>
            <a:ext cx="8490174" cy="1417638"/>
          </a:xfrm>
        </p:spPr>
        <p:txBody>
          <a:bodyPr>
            <a:normAutofit fontScale="90000"/>
          </a:bodyPr>
          <a:lstStyle/>
          <a:p>
            <a:pPr eaLnBrk="1" hangingPunct="1"/>
            <a:r>
              <a:rPr lang="en-US" sz="3200" dirty="0" smtClean="0"/>
              <a:t>All HWC work is guided by </a:t>
            </a:r>
            <a:r>
              <a:rPr lang="en-US" sz="3200" dirty="0" err="1" smtClean="0"/>
              <a:t>Lotu</a:t>
            </a:r>
            <a:r>
              <a:rPr lang="en-US" sz="3200" dirty="0" smtClean="0"/>
              <a:t> </a:t>
            </a:r>
            <a:r>
              <a:rPr lang="en-US" sz="3200" dirty="0"/>
              <a:t>(prayers), presentation of </a:t>
            </a:r>
            <a:r>
              <a:rPr lang="en-US" sz="3200" dirty="0" smtClean="0"/>
              <a:t>ideas, teamwork and inclusive of children, youth and men</a:t>
            </a:r>
            <a:endParaRPr lang="en-AU" sz="3200" dirty="0"/>
          </a:p>
        </p:txBody>
      </p:sp>
      <p:pic>
        <p:nvPicPr>
          <p:cNvPr id="36867" name="Content Placeholder 3" descr="IMG_8808.jpg"/>
          <p:cNvPicPr>
            <a:picLocks noGrp="1" noChangeAspect="1"/>
          </p:cNvPicPr>
          <p:nvPr>
            <p:ph idx="1"/>
          </p:nvPr>
        </p:nvPicPr>
        <p:blipFill>
          <a:blip r:embed="rId3"/>
          <a:srcRect/>
          <a:stretch>
            <a:fillRect/>
          </a:stretch>
        </p:blipFill>
        <p:spPr>
          <a:xfrm>
            <a:off x="5105400" y="1473200"/>
            <a:ext cx="4038600" cy="5384800"/>
          </a:xfrm>
        </p:spPr>
      </p:pic>
      <p:pic>
        <p:nvPicPr>
          <p:cNvPr id="36868" name="Picture 4" descr="IMG_8768.JPG"/>
          <p:cNvPicPr>
            <a:picLocks noChangeAspect="1"/>
          </p:cNvPicPr>
          <p:nvPr/>
        </p:nvPicPr>
        <p:blipFill>
          <a:blip r:embed="rId4"/>
          <a:srcRect/>
          <a:stretch>
            <a:fillRect/>
          </a:stretch>
        </p:blipFill>
        <p:spPr bwMode="auto">
          <a:xfrm>
            <a:off x="152400" y="3105150"/>
            <a:ext cx="5003800" cy="3752850"/>
          </a:xfrm>
          <a:prstGeom prst="rect">
            <a:avLst/>
          </a:prstGeom>
          <a:noFill/>
          <a:ln w="9525">
            <a:noFill/>
            <a:miter lim="800000"/>
            <a:headEnd/>
            <a:tailEnd/>
          </a:ln>
        </p:spPr>
      </p:pic>
      <p:pic>
        <p:nvPicPr>
          <p:cNvPr id="36869" name="Picture 6" descr="IMG_8765.JPG"/>
          <p:cNvPicPr>
            <a:picLocks noChangeAspect="1"/>
          </p:cNvPicPr>
          <p:nvPr/>
        </p:nvPicPr>
        <p:blipFill>
          <a:blip r:embed="rId5"/>
          <a:srcRect/>
          <a:stretch>
            <a:fillRect/>
          </a:stretch>
        </p:blipFill>
        <p:spPr bwMode="auto">
          <a:xfrm>
            <a:off x="1905000" y="1447800"/>
            <a:ext cx="3200400" cy="2400300"/>
          </a:xfrm>
          <a:prstGeom prst="rect">
            <a:avLst/>
          </a:prstGeom>
          <a:noFill/>
          <a:ln w="9525">
            <a:noFill/>
            <a:miter lim="800000"/>
            <a:headEnd/>
            <a:tailEnd/>
          </a:ln>
        </p:spPr>
      </p:pic>
      <p:pic>
        <p:nvPicPr>
          <p:cNvPr id="36870" name="Picture 7" descr="IMG_8773.JPG"/>
          <p:cNvPicPr>
            <a:picLocks noChangeAspect="1"/>
          </p:cNvPicPr>
          <p:nvPr/>
        </p:nvPicPr>
        <p:blipFill>
          <a:blip r:embed="rId6"/>
          <a:srcRect/>
          <a:stretch>
            <a:fillRect/>
          </a:stretch>
        </p:blipFill>
        <p:spPr bwMode="auto">
          <a:xfrm>
            <a:off x="0" y="1447800"/>
            <a:ext cx="22352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dirty="0"/>
              <a:t>Environmental Team at work</a:t>
            </a:r>
            <a:endParaRPr lang="en-AU" dirty="0"/>
          </a:p>
        </p:txBody>
      </p:sp>
      <p:pic>
        <p:nvPicPr>
          <p:cNvPr id="34819" name="Content Placeholder 3" descr="IMG_8781.JPG"/>
          <p:cNvPicPr>
            <a:picLocks noGrp="1" noChangeAspect="1"/>
          </p:cNvPicPr>
          <p:nvPr>
            <p:ph idx="1"/>
          </p:nvPr>
        </p:nvPicPr>
        <p:blipFill>
          <a:blip r:embed="rId3"/>
          <a:srcRect/>
          <a:stretch>
            <a:fillRect/>
          </a:stretch>
        </p:blipFill>
        <p:spPr>
          <a:xfrm>
            <a:off x="762000" y="1447800"/>
            <a:ext cx="7543800" cy="565785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1" name="Text Placeholder 3"/>
          <p:cNvSpPr>
            <a:spLocks noGrp="1"/>
          </p:cNvSpPr>
          <p:nvPr>
            <p:ph type="body" sz="half" idx="4294967295"/>
          </p:nvPr>
        </p:nvSpPr>
        <p:spPr>
          <a:xfrm>
            <a:off x="0" y="1676400"/>
            <a:ext cx="9144000" cy="5181600"/>
          </a:xfrm>
        </p:spPr>
        <p:txBody>
          <a:bodyPr>
            <a:normAutofit/>
          </a:bodyPr>
          <a:lstStyle/>
          <a:p>
            <a:pPr eaLnBrk="1" hangingPunct="1">
              <a:buFont typeface="Arial" charset="0"/>
              <a:buNone/>
            </a:pPr>
            <a:endParaRPr lang="en-AU" sz="2400" b="1" dirty="0" smtClean="0"/>
          </a:p>
          <a:p>
            <a:pPr eaLnBrk="1" hangingPunct="1"/>
            <a:r>
              <a:rPr lang="en-AU" sz="2400" b="1" dirty="0"/>
              <a:t> SIZE- 50x17km of uplifted coral reef, volcanic Parkinson Range </a:t>
            </a:r>
            <a:endParaRPr lang="en-AU" sz="2400" dirty="0"/>
          </a:p>
          <a:p>
            <a:pPr eaLnBrk="1" hangingPunct="1"/>
            <a:r>
              <a:rPr lang="en-AU" sz="2400" b="1" dirty="0"/>
              <a:t> AGRICULTURE  is between sea level and 120m, mostly below 50m.</a:t>
            </a:r>
            <a:endParaRPr lang="en-AU" sz="2400" dirty="0"/>
          </a:p>
          <a:p>
            <a:pPr eaLnBrk="1" hangingPunct="1"/>
            <a:r>
              <a:rPr lang="en-AU" sz="2400" b="1" dirty="0"/>
              <a:t> SOILS are generally fertile and well structured</a:t>
            </a:r>
            <a:r>
              <a:rPr lang="en-AU" sz="2400" b="1" dirty="0" smtClean="0"/>
              <a:t> </a:t>
            </a:r>
          </a:p>
          <a:p>
            <a:pPr eaLnBrk="1" hangingPunct="1"/>
            <a:r>
              <a:rPr lang="en-AU" sz="2400" b="1" dirty="0" smtClean="0"/>
              <a:t>No rivers in </a:t>
            </a:r>
            <a:r>
              <a:rPr lang="en-AU" sz="2400" b="1" dirty="0" err="1" smtClean="0"/>
              <a:t>Hako</a:t>
            </a:r>
            <a:r>
              <a:rPr lang="en-AU" sz="2400" b="1" dirty="0" smtClean="0"/>
              <a:t> – water sources- beach wells or tanks  for villages relocated to </a:t>
            </a:r>
            <a:r>
              <a:rPr lang="en-AU" sz="2400" b="1" dirty="0" err="1" smtClean="0"/>
              <a:t>clifftop</a:t>
            </a:r>
            <a:r>
              <a:rPr lang="en-AU" sz="2400" b="1" dirty="0" smtClean="0"/>
              <a:t> ( sea level rise)</a:t>
            </a:r>
            <a:endParaRPr lang="en-AU" sz="2400" dirty="0" smtClean="0"/>
          </a:p>
          <a:p>
            <a:pPr eaLnBrk="1" hangingPunct="1"/>
            <a:r>
              <a:rPr lang="en-AU" sz="2400" b="1" dirty="0"/>
              <a:t> POPULATION   in 2000 of </a:t>
            </a:r>
            <a:r>
              <a:rPr lang="en-AU" sz="2400" b="1" dirty="0" smtClean="0"/>
              <a:t>33,800 – highest birth rate is in </a:t>
            </a:r>
            <a:r>
              <a:rPr lang="en-AU" sz="2400" b="1" dirty="0" err="1" smtClean="0"/>
              <a:t>Haku</a:t>
            </a:r>
            <a:r>
              <a:rPr lang="en-AU" sz="2400" b="1" dirty="0" smtClean="0"/>
              <a:t> – now we have over 30, 000 in </a:t>
            </a:r>
            <a:r>
              <a:rPr lang="en-AU" sz="2400" b="1" dirty="0" err="1" smtClean="0"/>
              <a:t>Haku</a:t>
            </a:r>
            <a:r>
              <a:rPr lang="en-AU" sz="2400" b="1" dirty="0" smtClean="0"/>
              <a:t> alone! </a:t>
            </a:r>
          </a:p>
          <a:p>
            <a:pPr eaLnBrk="1" hangingPunct="1"/>
            <a:endParaRPr lang="en-AU" dirty="0"/>
          </a:p>
        </p:txBody>
      </p:sp>
      <p:sp>
        <p:nvSpPr>
          <p:cNvPr id="4" name="Title 3"/>
          <p:cNvSpPr>
            <a:spLocks noGrp="1"/>
          </p:cNvSpPr>
          <p:nvPr>
            <p:ph type="title"/>
          </p:nvPr>
        </p:nvSpPr>
        <p:spPr>
          <a:xfrm>
            <a:off x="457200" y="274638"/>
            <a:ext cx="8229600" cy="1731174"/>
          </a:xfrm>
        </p:spPr>
        <p:txBody>
          <a:bodyPr>
            <a:normAutofit fontScale="90000"/>
          </a:bodyPr>
          <a:lstStyle/>
          <a:p>
            <a:r>
              <a:rPr lang="en-AU" sz="4400" dirty="0" smtClean="0">
                <a:solidFill>
                  <a:schemeClr val="accent6"/>
                </a:solidFill>
              </a:rPr>
              <a:t>FOOD </a:t>
            </a:r>
            <a:r>
              <a:rPr lang="en-AU" sz="4400" dirty="0" smtClean="0">
                <a:solidFill>
                  <a:srgbClr val="008000"/>
                </a:solidFill>
              </a:rPr>
              <a:t>&amp; </a:t>
            </a:r>
            <a:r>
              <a:rPr lang="en-AU" sz="4400" dirty="0" smtClean="0">
                <a:solidFill>
                  <a:schemeClr val="bg2">
                    <a:lumMod val="50000"/>
                    <a:lumOff val="50000"/>
                  </a:schemeClr>
                </a:solidFill>
              </a:rPr>
              <a:t>WATER</a:t>
            </a:r>
            <a:r>
              <a:rPr lang="en-AU" sz="4400" dirty="0" smtClean="0">
                <a:solidFill>
                  <a:schemeClr val="accent6"/>
                </a:solidFill>
              </a:rPr>
              <a:t> </a:t>
            </a:r>
            <a:r>
              <a:rPr lang="en-AU" sz="4400" dirty="0" smtClean="0">
                <a:solidFill>
                  <a:srgbClr val="008000"/>
                </a:solidFill>
              </a:rPr>
              <a:t>SECURITY</a:t>
            </a:r>
            <a:r>
              <a:rPr lang="en-AU" sz="4400" dirty="0" smtClean="0">
                <a:solidFill>
                  <a:schemeClr val="accent6"/>
                </a:solidFill>
              </a:rPr>
              <a:t> IS CRITICAL for </a:t>
            </a:r>
            <a:br>
              <a:rPr lang="en-AU" sz="4400" dirty="0" smtClean="0">
                <a:solidFill>
                  <a:schemeClr val="accent6"/>
                </a:solidFill>
              </a:rPr>
            </a:br>
            <a:r>
              <a:rPr lang="en-AU" sz="4400" dirty="0" smtClean="0">
                <a:solidFill>
                  <a:srgbClr val="0000FF"/>
                </a:solidFill>
              </a:rPr>
              <a:t>BUKA ISLAND &amp; HAKU</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0"/>
            <a:ext cx="8432800" cy="1417638"/>
          </a:xfrm>
        </p:spPr>
        <p:txBody>
          <a:bodyPr>
            <a:normAutofit/>
          </a:bodyPr>
          <a:lstStyle/>
          <a:p>
            <a:pPr eaLnBrk="1" hangingPunct="1"/>
            <a:r>
              <a:rPr lang="en-US" dirty="0" smtClean="0"/>
              <a:t>PBB Youth </a:t>
            </a:r>
            <a:r>
              <a:rPr lang="en-US" dirty="0"/>
              <a:t>Leaders </a:t>
            </a:r>
            <a:r>
              <a:rPr lang="en-US" dirty="0" smtClean="0"/>
              <a:t>support HWC as documenters</a:t>
            </a:r>
            <a:endParaRPr lang="en-AU" dirty="0"/>
          </a:p>
        </p:txBody>
      </p:sp>
      <p:pic>
        <p:nvPicPr>
          <p:cNvPr id="38915" name="Content Placeholder 9" descr="IMG_8741.JPG"/>
          <p:cNvPicPr>
            <a:picLocks noGrp="1" noChangeAspect="1"/>
          </p:cNvPicPr>
          <p:nvPr>
            <p:ph idx="1"/>
          </p:nvPr>
        </p:nvPicPr>
        <p:blipFill>
          <a:blip r:embed="rId3"/>
          <a:srcRect/>
          <a:stretch>
            <a:fillRect/>
          </a:stretch>
        </p:blipFill>
        <p:spPr>
          <a:xfrm>
            <a:off x="457200" y="1219200"/>
            <a:ext cx="7772400" cy="58293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99739"/>
          </a:xfrm>
        </p:spPr>
        <p:txBody>
          <a:bodyPr>
            <a:normAutofit fontScale="90000"/>
          </a:bodyPr>
          <a:lstStyle/>
          <a:p>
            <a:pPr>
              <a:defRPr/>
            </a:pPr>
            <a:r>
              <a:rPr lang="en-AU" sz="2000" dirty="0" smtClean="0"/>
              <a:t/>
            </a:r>
            <a:br>
              <a:rPr lang="en-AU" sz="2000" dirty="0" smtClean="0"/>
            </a:br>
            <a:r>
              <a:rPr lang="en-AU" sz="2000" dirty="0" smtClean="0"/>
              <a:t/>
            </a:r>
            <a:br>
              <a:rPr lang="en-AU" sz="2000" dirty="0" smtClean="0"/>
            </a:br>
            <a:r>
              <a:rPr lang="en-AU" sz="2000" dirty="0" smtClean="0"/>
              <a:t/>
            </a:r>
            <a:br>
              <a:rPr lang="en-AU" sz="2000" dirty="0" smtClean="0"/>
            </a:br>
            <a:r>
              <a:rPr lang="en-AU" sz="2000" dirty="0" smtClean="0"/>
              <a:t/>
            </a:r>
            <a:br>
              <a:rPr lang="en-AU" sz="2000" dirty="0" smtClean="0"/>
            </a:br>
            <a:r>
              <a:rPr lang="en-AU" sz="2000" dirty="0" smtClean="0"/>
              <a:t/>
            </a:r>
            <a:br>
              <a:rPr lang="en-AU" sz="2000" dirty="0" smtClean="0"/>
            </a:br>
            <a:r>
              <a:rPr lang="en-AU" sz="3111" dirty="0" smtClean="0">
                <a:solidFill>
                  <a:schemeClr val="bg1"/>
                </a:solidFill>
              </a:rPr>
              <a:t>HWC PROJECT TEAMS &amp; Program Areas</a:t>
            </a:r>
            <a:br>
              <a:rPr lang="en-AU" sz="3111" dirty="0" smtClean="0">
                <a:solidFill>
                  <a:schemeClr val="bg1"/>
                </a:solidFill>
              </a:rPr>
            </a:br>
            <a:r>
              <a:rPr lang="en-AU" sz="2000" b="1" dirty="0" smtClean="0">
                <a:ea typeface="+mj-ea"/>
                <a:cs typeface="+mj-cs"/>
              </a:rPr>
              <a:t>. </a:t>
            </a:r>
            <a:r>
              <a:rPr lang="en-AU" sz="2200" dirty="0" smtClean="0">
                <a:ea typeface="+mj-ea"/>
                <a:cs typeface="+mj-cs"/>
              </a:rPr>
              <a:t/>
            </a:r>
            <a:br>
              <a:rPr lang="en-AU" sz="2200" dirty="0" smtClean="0">
                <a:ea typeface="+mj-ea"/>
                <a:cs typeface="+mj-cs"/>
              </a:rPr>
            </a:br>
            <a:r>
              <a:rPr lang="en-AU" sz="2400" b="1" dirty="0">
                <a:ea typeface="+mj-ea"/>
                <a:cs typeface="+mj-cs"/>
              </a:rPr>
              <a:t/>
            </a:r>
            <a:br>
              <a:rPr lang="en-AU" sz="2400" b="1" dirty="0">
                <a:ea typeface="+mj-ea"/>
                <a:cs typeface="+mj-cs"/>
              </a:rPr>
            </a:br>
            <a:r>
              <a:rPr lang="en-AU" sz="4000" dirty="0">
                <a:ea typeface="+mj-ea"/>
                <a:cs typeface="+mj-cs"/>
              </a:rPr>
              <a:t/>
            </a:r>
            <a:br>
              <a:rPr lang="en-AU" sz="4000" dirty="0">
                <a:ea typeface="+mj-ea"/>
                <a:cs typeface="+mj-cs"/>
              </a:rPr>
            </a:br>
            <a:endParaRPr lang="en-AU" sz="4000" dirty="0">
              <a:ea typeface="+mj-ea"/>
              <a:cs typeface="+mj-cs"/>
            </a:endParaRPr>
          </a:p>
        </p:txBody>
      </p:sp>
      <p:sp>
        <p:nvSpPr>
          <p:cNvPr id="26627" name="Content Placeholder 3"/>
          <p:cNvSpPr>
            <a:spLocks noGrp="1"/>
          </p:cNvSpPr>
          <p:nvPr>
            <p:ph sz="half" idx="1"/>
          </p:nvPr>
        </p:nvSpPr>
        <p:spPr>
          <a:xfrm>
            <a:off x="245331" y="750376"/>
            <a:ext cx="4747881" cy="6107624"/>
          </a:xfrm>
        </p:spPr>
        <p:txBody>
          <a:bodyPr>
            <a:normAutofit fontScale="70000" lnSpcReduction="20000"/>
          </a:bodyPr>
          <a:lstStyle/>
          <a:p>
            <a:pPr eaLnBrk="1" hangingPunct="1">
              <a:lnSpc>
                <a:spcPct val="80000"/>
              </a:lnSpc>
            </a:pPr>
            <a:endParaRPr lang="en-AU" sz="1800" dirty="0" smtClean="0"/>
          </a:p>
          <a:p>
            <a:pPr eaLnBrk="1" hangingPunct="1">
              <a:lnSpc>
                <a:spcPct val="80000"/>
              </a:lnSpc>
              <a:buSzPct val="55000"/>
            </a:pPr>
            <a:r>
              <a:rPr lang="en-AU" sz="2857" b="1" dirty="0">
                <a:solidFill>
                  <a:srgbClr val="008000"/>
                </a:solidFill>
              </a:rPr>
              <a:t>Environmental Education and Advocacy (EEA</a:t>
            </a:r>
            <a:r>
              <a:rPr lang="en-AU" sz="2581" b="1" dirty="0">
                <a:solidFill>
                  <a:srgbClr val="008000"/>
                </a:solidFill>
              </a:rPr>
              <a:t>)</a:t>
            </a:r>
            <a:r>
              <a:rPr lang="en-AU" sz="2581" b="1" dirty="0" smtClean="0">
                <a:solidFill>
                  <a:srgbClr val="008000"/>
                </a:solidFill>
              </a:rPr>
              <a:t> </a:t>
            </a:r>
          </a:p>
          <a:p>
            <a:pPr eaLnBrk="1" hangingPunct="1">
              <a:lnSpc>
                <a:spcPct val="80000"/>
              </a:lnSpc>
              <a:buSzPct val="55000"/>
            </a:pPr>
            <a:r>
              <a:rPr lang="en-AU" sz="2581" dirty="0" smtClean="0"/>
              <a:t>Food Security, Rice &amp; Nutrition</a:t>
            </a:r>
          </a:p>
          <a:p>
            <a:pPr eaLnBrk="1" hangingPunct="1">
              <a:lnSpc>
                <a:spcPct val="80000"/>
              </a:lnSpc>
              <a:buSzPct val="55000"/>
            </a:pPr>
            <a:r>
              <a:rPr lang="en-AU" sz="2581" dirty="0" smtClean="0"/>
              <a:t>Land Management &amp; Land Use, </a:t>
            </a:r>
          </a:p>
          <a:p>
            <a:pPr eaLnBrk="1" hangingPunct="1">
              <a:lnSpc>
                <a:spcPct val="80000"/>
              </a:lnSpc>
              <a:buSzPct val="55000"/>
            </a:pPr>
            <a:r>
              <a:rPr lang="en-AU" sz="2581" dirty="0" smtClean="0"/>
              <a:t>Reef Care,  Water &amp; Sanitation, </a:t>
            </a:r>
          </a:p>
          <a:p>
            <a:pPr eaLnBrk="1" hangingPunct="1">
              <a:lnSpc>
                <a:spcPct val="80000"/>
              </a:lnSpc>
              <a:buSzPct val="55000"/>
            </a:pPr>
            <a:r>
              <a:rPr lang="en-AU" sz="2581" dirty="0" smtClean="0"/>
              <a:t>Waste Management, OH&amp;S</a:t>
            </a:r>
          </a:p>
          <a:p>
            <a:pPr eaLnBrk="1" hangingPunct="1">
              <a:lnSpc>
                <a:spcPct val="80000"/>
              </a:lnSpc>
              <a:buSzPct val="55000"/>
            </a:pPr>
            <a:r>
              <a:rPr lang="en-AU" sz="2581" dirty="0" smtClean="0"/>
              <a:t>Disaster &amp; Risk Management.</a:t>
            </a:r>
          </a:p>
          <a:p>
            <a:pPr eaLnBrk="1" hangingPunct="1">
              <a:lnSpc>
                <a:spcPct val="80000"/>
              </a:lnSpc>
              <a:buSzPct val="55000"/>
            </a:pPr>
            <a:r>
              <a:rPr lang="en-AU" sz="2581" dirty="0" smtClean="0"/>
              <a:t>Art &amp; Culture</a:t>
            </a:r>
          </a:p>
          <a:p>
            <a:pPr eaLnBrk="1" hangingPunct="1">
              <a:lnSpc>
                <a:spcPct val="80000"/>
              </a:lnSpc>
              <a:buSzPct val="55000"/>
            </a:pPr>
            <a:endParaRPr lang="en-AU" sz="2581" dirty="0" smtClean="0"/>
          </a:p>
          <a:p>
            <a:pPr eaLnBrk="1" hangingPunct="1">
              <a:lnSpc>
                <a:spcPct val="80000"/>
              </a:lnSpc>
            </a:pPr>
            <a:r>
              <a:rPr lang="en-AU" sz="2857" b="1" dirty="0">
                <a:solidFill>
                  <a:srgbClr val="FF0000"/>
                </a:solidFill>
              </a:rPr>
              <a:t>Women’s </a:t>
            </a:r>
            <a:r>
              <a:rPr lang="en-AU" sz="2857" b="1" dirty="0" smtClean="0">
                <a:solidFill>
                  <a:srgbClr val="FF0000"/>
                </a:solidFill>
              </a:rPr>
              <a:t>integrated </a:t>
            </a:r>
            <a:r>
              <a:rPr lang="en-AU" sz="2857" b="1" dirty="0">
                <a:solidFill>
                  <a:srgbClr val="FF0000"/>
                </a:solidFill>
              </a:rPr>
              <a:t>environmental advocacy (WIEA)</a:t>
            </a:r>
            <a:r>
              <a:rPr lang="en-AU" sz="2857" b="1" dirty="0" smtClean="0">
                <a:solidFill>
                  <a:srgbClr val="FF0000"/>
                </a:solidFill>
              </a:rPr>
              <a:t> </a:t>
            </a:r>
          </a:p>
          <a:p>
            <a:pPr eaLnBrk="1" hangingPunct="1">
              <a:lnSpc>
                <a:spcPct val="80000"/>
              </a:lnSpc>
            </a:pPr>
            <a:r>
              <a:rPr lang="en-AU" sz="2581" dirty="0" smtClean="0"/>
              <a:t>Family </a:t>
            </a:r>
            <a:r>
              <a:rPr lang="en-AU" sz="2581" dirty="0"/>
              <a:t>Planning</a:t>
            </a:r>
            <a:r>
              <a:rPr lang="en-AU" sz="2581" dirty="0" smtClean="0"/>
              <a:t> &amp; </a:t>
            </a:r>
            <a:r>
              <a:rPr lang="en-AU" sz="2581" dirty="0"/>
              <a:t>safe motherhood</a:t>
            </a:r>
            <a:r>
              <a:rPr lang="en-AU" sz="2581" dirty="0" smtClean="0"/>
              <a:t> </a:t>
            </a:r>
          </a:p>
          <a:p>
            <a:pPr eaLnBrk="1" hangingPunct="1">
              <a:lnSpc>
                <a:spcPct val="80000"/>
              </a:lnSpc>
            </a:pPr>
            <a:r>
              <a:rPr lang="en-AU" sz="2581" dirty="0" smtClean="0"/>
              <a:t>FASV &amp; WHRDN</a:t>
            </a:r>
          </a:p>
          <a:p>
            <a:pPr eaLnBrk="1" hangingPunct="1">
              <a:lnSpc>
                <a:spcPct val="80000"/>
              </a:lnSpc>
            </a:pPr>
            <a:r>
              <a:rPr lang="en-AU" sz="2581" dirty="0" smtClean="0"/>
              <a:t>Positive Parenting &amp; SPLP</a:t>
            </a:r>
          </a:p>
          <a:p>
            <a:pPr eaLnBrk="1" hangingPunct="1">
              <a:lnSpc>
                <a:spcPct val="80000"/>
              </a:lnSpc>
            </a:pPr>
            <a:r>
              <a:rPr lang="en-AU" sz="2581" dirty="0" smtClean="0"/>
              <a:t>ENDVAC &amp; </a:t>
            </a:r>
            <a:r>
              <a:rPr lang="en-AU" sz="2581" dirty="0" err="1"/>
              <a:t>Lukautim</a:t>
            </a:r>
            <a:r>
              <a:rPr lang="en-AU" sz="2581" dirty="0"/>
              <a:t> </a:t>
            </a:r>
            <a:r>
              <a:rPr lang="en-AU" sz="2581" dirty="0" err="1"/>
              <a:t>Pikinini</a:t>
            </a:r>
            <a:r>
              <a:rPr lang="en-AU" sz="2581" dirty="0"/>
              <a:t> </a:t>
            </a:r>
            <a:r>
              <a:rPr lang="en-AU" sz="2581" dirty="0" smtClean="0"/>
              <a:t>Act</a:t>
            </a:r>
          </a:p>
          <a:p>
            <a:pPr eaLnBrk="1" hangingPunct="1">
              <a:lnSpc>
                <a:spcPct val="80000"/>
              </a:lnSpc>
            </a:pPr>
            <a:r>
              <a:rPr lang="en-AU" sz="2581" dirty="0" smtClean="0"/>
              <a:t>HIV </a:t>
            </a:r>
            <a:r>
              <a:rPr lang="en-AU" sz="2581" dirty="0"/>
              <a:t>AIDS and </a:t>
            </a:r>
            <a:r>
              <a:rPr lang="en-AU" sz="2581" dirty="0" err="1"/>
              <a:t>STD’s</a:t>
            </a:r>
            <a:r>
              <a:rPr lang="en-AU" sz="2581" dirty="0"/>
              <a:t>,</a:t>
            </a:r>
            <a:r>
              <a:rPr lang="en-AU" sz="2581" dirty="0" smtClean="0"/>
              <a:t> </a:t>
            </a:r>
          </a:p>
          <a:p>
            <a:pPr eaLnBrk="1" hangingPunct="1">
              <a:lnSpc>
                <a:spcPct val="80000"/>
              </a:lnSpc>
            </a:pPr>
            <a:r>
              <a:rPr lang="en-AU" sz="2581" dirty="0" smtClean="0"/>
              <a:t>YOUTH &amp; Life </a:t>
            </a:r>
            <a:r>
              <a:rPr lang="en-AU" sz="2581" dirty="0"/>
              <a:t>Clock, Drugs and alcohol</a:t>
            </a:r>
            <a:r>
              <a:rPr lang="en-AU" sz="2581" dirty="0" smtClean="0"/>
              <a:t>)</a:t>
            </a:r>
          </a:p>
          <a:p>
            <a:pPr eaLnBrk="1" hangingPunct="1">
              <a:lnSpc>
                <a:spcPct val="80000"/>
              </a:lnSpc>
            </a:pPr>
            <a:endParaRPr lang="en-AU" sz="2581" dirty="0" smtClean="0"/>
          </a:p>
          <a:p>
            <a:pPr eaLnBrk="1" hangingPunct="1">
              <a:lnSpc>
                <a:spcPct val="80000"/>
              </a:lnSpc>
            </a:pPr>
            <a:r>
              <a:rPr lang="en-AU" sz="2857" b="1" dirty="0">
                <a:solidFill>
                  <a:srgbClr val="0000FF"/>
                </a:solidFill>
              </a:rPr>
              <a:t>Community Development and Infrastructure (</a:t>
            </a:r>
            <a:r>
              <a:rPr lang="en-AU" sz="2857" b="1" dirty="0" smtClean="0">
                <a:solidFill>
                  <a:srgbClr val="0000FF"/>
                </a:solidFill>
              </a:rPr>
              <a:t>CDI)</a:t>
            </a:r>
            <a:endParaRPr lang="en-AU" sz="2857" b="1" dirty="0" smtClean="0"/>
          </a:p>
          <a:p>
            <a:pPr eaLnBrk="1" hangingPunct="1">
              <a:lnSpc>
                <a:spcPct val="80000"/>
              </a:lnSpc>
            </a:pPr>
            <a:r>
              <a:rPr lang="en-AU" sz="2581" dirty="0" smtClean="0"/>
              <a:t>Resource Centre</a:t>
            </a:r>
          </a:p>
          <a:p>
            <a:pPr eaLnBrk="1" hangingPunct="1">
              <a:lnSpc>
                <a:spcPct val="80000"/>
              </a:lnSpc>
            </a:pPr>
            <a:r>
              <a:rPr lang="en-AU" sz="2581" dirty="0" smtClean="0"/>
              <a:t>Library &amp; Education services</a:t>
            </a:r>
          </a:p>
          <a:p>
            <a:pPr eaLnBrk="1" hangingPunct="1">
              <a:lnSpc>
                <a:spcPct val="80000"/>
              </a:lnSpc>
            </a:pPr>
            <a:r>
              <a:rPr lang="en-AU" sz="2581" dirty="0" smtClean="0"/>
              <a:t>Office Services</a:t>
            </a:r>
          </a:p>
          <a:p>
            <a:pPr eaLnBrk="1" hangingPunct="1">
              <a:lnSpc>
                <a:spcPct val="80000"/>
              </a:lnSpc>
            </a:pPr>
            <a:r>
              <a:rPr lang="en-AU" sz="2581" dirty="0" smtClean="0"/>
              <a:t>Bus Service </a:t>
            </a:r>
          </a:p>
          <a:p>
            <a:pPr eaLnBrk="1" hangingPunct="1">
              <a:lnSpc>
                <a:spcPct val="80000"/>
              </a:lnSpc>
            </a:pPr>
            <a:r>
              <a:rPr lang="en-AU" sz="2581" dirty="0" smtClean="0"/>
              <a:t>Neighbourhood watch &amp; L&amp;J partners</a:t>
            </a:r>
          </a:p>
          <a:p>
            <a:pPr eaLnBrk="1" hangingPunct="1">
              <a:lnSpc>
                <a:spcPct val="80000"/>
              </a:lnSpc>
            </a:pPr>
            <a:r>
              <a:rPr lang="en-AU" sz="2581" dirty="0" smtClean="0"/>
              <a:t>Disability Services with Amenity Centre</a:t>
            </a:r>
          </a:p>
          <a:p>
            <a:pPr eaLnBrk="1" hangingPunct="1">
              <a:lnSpc>
                <a:spcPct val="80000"/>
              </a:lnSpc>
            </a:pPr>
            <a:endParaRPr lang="en-AU" sz="2162" dirty="0"/>
          </a:p>
        </p:txBody>
      </p:sp>
      <p:sp>
        <p:nvSpPr>
          <p:cNvPr id="26628" name="Content Placeholder 4"/>
          <p:cNvSpPr>
            <a:spLocks noGrp="1"/>
          </p:cNvSpPr>
          <p:nvPr>
            <p:ph sz="half" idx="2"/>
          </p:nvPr>
        </p:nvSpPr>
        <p:spPr>
          <a:xfrm>
            <a:off x="4993212" y="1183286"/>
            <a:ext cx="3693588" cy="5382502"/>
          </a:xfrm>
        </p:spPr>
        <p:txBody>
          <a:bodyPr>
            <a:normAutofit fontScale="70000" lnSpcReduction="20000"/>
          </a:bodyPr>
          <a:lstStyle/>
          <a:p>
            <a:pPr eaLnBrk="1" hangingPunct="1"/>
            <a:endParaRPr lang="en-AU" sz="1800" b="1" dirty="0" smtClean="0"/>
          </a:p>
          <a:p>
            <a:pPr algn="ctr">
              <a:buNone/>
            </a:pPr>
            <a:r>
              <a:rPr lang="en-AU" sz="2353" b="1" dirty="0" smtClean="0">
                <a:solidFill>
                  <a:schemeClr val="bg1"/>
                </a:solidFill>
              </a:rPr>
              <a:t>‘Fail to plan= plan to fail’</a:t>
            </a:r>
            <a:endParaRPr lang="en-AU" sz="2353" b="1" dirty="0" smtClean="0"/>
          </a:p>
          <a:p>
            <a:pPr eaLnBrk="1" hangingPunct="1"/>
            <a:r>
              <a:rPr lang="en-AU" sz="2857" dirty="0" smtClean="0"/>
              <a:t>Communication </a:t>
            </a:r>
            <a:r>
              <a:rPr lang="en-AU" sz="2857" dirty="0"/>
              <a:t>and leadership</a:t>
            </a:r>
            <a:r>
              <a:rPr lang="en-AU" sz="2857" dirty="0" smtClean="0"/>
              <a:t> </a:t>
            </a:r>
          </a:p>
          <a:p>
            <a:pPr eaLnBrk="1" hangingPunct="1"/>
            <a:r>
              <a:rPr lang="en-AU" sz="2857" dirty="0"/>
              <a:t>Public speaking</a:t>
            </a:r>
          </a:p>
          <a:p>
            <a:pPr eaLnBrk="1" hangingPunct="1"/>
            <a:r>
              <a:rPr lang="en-AU" sz="2857" dirty="0"/>
              <a:t>Program Planning</a:t>
            </a:r>
            <a:r>
              <a:rPr lang="en-AU" sz="2857" dirty="0" smtClean="0"/>
              <a:t> </a:t>
            </a:r>
          </a:p>
          <a:p>
            <a:pPr eaLnBrk="1" hangingPunct="1"/>
            <a:r>
              <a:rPr lang="en-AU" sz="2857" dirty="0"/>
              <a:t>Motivation, activity planning, skills transfer, ice breakers.</a:t>
            </a:r>
            <a:endParaRPr lang="en-AU" sz="2857" dirty="0" smtClean="0"/>
          </a:p>
          <a:p>
            <a:pPr eaLnBrk="1" hangingPunct="1"/>
            <a:r>
              <a:rPr lang="en-AU" sz="2857" dirty="0" smtClean="0"/>
              <a:t>Program Logistics</a:t>
            </a:r>
          </a:p>
          <a:p>
            <a:pPr eaLnBrk="1" hangingPunct="1"/>
            <a:r>
              <a:rPr lang="en-AU" sz="2857" dirty="0" smtClean="0"/>
              <a:t>Presentation preparation with ‘Team Times’</a:t>
            </a:r>
          </a:p>
          <a:p>
            <a:pPr eaLnBrk="1" hangingPunct="1"/>
            <a:r>
              <a:rPr lang="en-AU" sz="2857" dirty="0" smtClean="0"/>
              <a:t>Individual Preparation </a:t>
            </a:r>
            <a:r>
              <a:rPr lang="en-AU" sz="2857" dirty="0"/>
              <a:t>of content, materials, venues etc for presentations </a:t>
            </a:r>
            <a:endParaRPr lang="en-AU" sz="2857" dirty="0" smtClean="0"/>
          </a:p>
          <a:p>
            <a:pPr eaLnBrk="1" hangingPunct="1"/>
            <a:r>
              <a:rPr lang="en-AU" sz="2857" dirty="0" smtClean="0"/>
              <a:t>Documenting </a:t>
            </a:r>
            <a:r>
              <a:rPr lang="en-AU" sz="2857" dirty="0"/>
              <a:t>and </a:t>
            </a:r>
            <a:r>
              <a:rPr lang="en-AU" sz="2857" dirty="0" smtClean="0"/>
              <a:t>Monitoring</a:t>
            </a:r>
          </a:p>
          <a:p>
            <a:pPr eaLnBrk="1" hangingPunct="1"/>
            <a:r>
              <a:rPr lang="en-AU" sz="2857" dirty="0" smtClean="0"/>
              <a:t>Evaluation</a:t>
            </a:r>
          </a:p>
          <a:p>
            <a:pPr eaLnBrk="1" hangingPunct="1">
              <a:buNone/>
            </a:pPr>
            <a:endParaRPr lang="en-AU" sz="2353" dirty="0" smtClean="0"/>
          </a:p>
          <a:p>
            <a:pPr eaLnBrk="1" hangingPunct="1"/>
            <a:endParaRPr lang="en-AU"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62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627">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627">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627">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627">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627">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627">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627">
                                            <p:txEl>
                                              <p:pRg st="15" end="1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627">
                                            <p:txEl>
                                              <p:pRg st="17" end="1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627">
                                            <p:txEl>
                                              <p:pRg st="18" end="1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627">
                                            <p:txEl>
                                              <p:pRg st="19" end="19"/>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627">
                                            <p:txEl>
                                              <p:pRg st="20" end="2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627">
                                            <p:txEl>
                                              <p:pRg st="21" end="2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627">
                                            <p:txEl>
                                              <p:pRg st="22" end="22"/>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627">
                                            <p:txEl>
                                              <p:pRg st="23" end="23"/>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6628">
                                            <p:txEl>
                                              <p:pRg st="1" end="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6628">
                                            <p:txEl>
                                              <p:pRg st="2" end="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628">
                                            <p:txEl>
                                              <p:pRg st="3" end="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6628">
                                            <p:txEl>
                                              <p:pRg st="4" end="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6628">
                                            <p:txEl>
                                              <p:pRg st="5" end="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6628">
                                            <p:txEl>
                                              <p:pRg st="6" end="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6628">
                                            <p:txEl>
                                              <p:pRg st="7" end="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6628">
                                            <p:txEl>
                                              <p:pRg st="8" end="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6628">
                                            <p:txEl>
                                              <p:pRg st="9" end="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662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6628" grpId="0" build="p"/>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2" descr="IMG_9318_2.JPG"/>
          <p:cNvPicPr>
            <a:picLocks noChangeAspect="1"/>
          </p:cNvPicPr>
          <p:nvPr/>
        </p:nvPicPr>
        <p:blipFill>
          <a:blip r:embed="rId3"/>
          <a:srcRect/>
          <a:stretch>
            <a:fillRect/>
          </a:stretch>
        </p:blipFill>
        <p:spPr bwMode="auto">
          <a:xfrm>
            <a:off x="0" y="981260"/>
            <a:ext cx="9144000" cy="5876740"/>
          </a:xfrm>
          <a:prstGeom prst="rect">
            <a:avLst/>
          </a:prstGeom>
          <a:noFill/>
          <a:ln w="9525">
            <a:noFill/>
            <a:miter lim="800000"/>
            <a:headEnd/>
            <a:tailEnd/>
          </a:ln>
        </p:spPr>
      </p:pic>
      <p:sp>
        <p:nvSpPr>
          <p:cNvPr id="3" name="TextBox 2"/>
          <p:cNvSpPr txBox="1"/>
          <p:nvPr/>
        </p:nvSpPr>
        <p:spPr>
          <a:xfrm>
            <a:off x="0" y="317467"/>
            <a:ext cx="9143999" cy="369332"/>
          </a:xfrm>
          <a:prstGeom prst="rect">
            <a:avLst/>
          </a:prstGeom>
          <a:noFill/>
        </p:spPr>
        <p:txBody>
          <a:bodyPr wrap="square" rtlCol="0">
            <a:spAutoFit/>
          </a:bodyPr>
          <a:lstStyle/>
          <a:p>
            <a:r>
              <a:rPr lang="en-US" dirty="0" smtClean="0"/>
              <a:t>HWC campaigns are well attended and often overcrowded by surprise whole school additions!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i="1" dirty="0" smtClean="0"/>
              <a:t>WHY DO WE EXIST?</a:t>
            </a:r>
            <a:endParaRPr lang="en-US" dirty="0"/>
          </a:p>
        </p:txBody>
      </p:sp>
      <p:sp>
        <p:nvSpPr>
          <p:cNvPr id="3" name="Content Placeholder 2"/>
          <p:cNvSpPr>
            <a:spLocks noGrp="1"/>
          </p:cNvSpPr>
          <p:nvPr>
            <p:ph idx="1"/>
          </p:nvPr>
        </p:nvSpPr>
        <p:spPr/>
        <p:txBody>
          <a:bodyPr/>
          <a:lstStyle/>
          <a:p>
            <a:r>
              <a:rPr lang="en-AU" dirty="0" smtClean="0"/>
              <a:t>HWC was formed in June 2006 by 650  </a:t>
            </a:r>
            <a:r>
              <a:rPr lang="en-AU" dirty="0" err="1" smtClean="0"/>
              <a:t>Hako</a:t>
            </a:r>
            <a:r>
              <a:rPr lang="en-AU" dirty="0" smtClean="0"/>
              <a:t> women in response to the critical needs of society- </a:t>
            </a:r>
            <a:r>
              <a:rPr lang="en-AU" dirty="0" err="1" smtClean="0"/>
              <a:t>Haku</a:t>
            </a:r>
            <a:r>
              <a:rPr lang="en-AU" dirty="0" smtClean="0"/>
              <a:t> awaits reconciliation from post conflict  divisions and unaddressed war related violence and death. </a:t>
            </a:r>
          </a:p>
          <a:p>
            <a:r>
              <a:rPr lang="en-AU" dirty="0" smtClean="0"/>
              <a:t>We are all ordinary village women but many of us were displaced from careers by the war, so we have collected our teaching, nursing, secretarial skills etc and use these as freewill offerings to our initiatives in serving our community needs.</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Content Placeholder 3" descr="This is exciting- looking at a DVD.JPG"/>
          <p:cNvPicPr>
            <a:picLocks noGrp="1" noChangeAspect="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Content Placeholder 2"/>
          <p:cNvSpPr>
            <a:spLocks noGrp="1"/>
          </p:cNvSpPr>
          <p:nvPr>
            <p:ph idx="4294967295"/>
          </p:nvPr>
        </p:nvSpPr>
        <p:spPr>
          <a:xfrm>
            <a:off x="-174812" y="1600200"/>
            <a:ext cx="9259047" cy="5048624"/>
          </a:xfrm>
        </p:spPr>
        <p:txBody>
          <a:bodyPr>
            <a:normAutofit lnSpcReduction="10000"/>
          </a:bodyPr>
          <a:lstStyle/>
          <a:p>
            <a:pPr algn="ctr" eaLnBrk="1" hangingPunct="1">
              <a:lnSpc>
                <a:spcPct val="80000"/>
              </a:lnSpc>
              <a:buNone/>
            </a:pPr>
            <a:endParaRPr lang="en-AU" sz="2400" b="1" dirty="0" smtClean="0">
              <a:solidFill>
                <a:schemeClr val="bg1"/>
              </a:solidFill>
            </a:endParaRPr>
          </a:p>
          <a:p>
            <a:pPr algn="ctr" eaLnBrk="1" hangingPunct="1">
              <a:lnSpc>
                <a:spcPct val="80000"/>
              </a:lnSpc>
              <a:buNone/>
            </a:pPr>
            <a:r>
              <a:rPr lang="en-AU" sz="2400" b="1" dirty="0" smtClean="0">
                <a:solidFill>
                  <a:schemeClr val="bg1"/>
                </a:solidFill>
              </a:rPr>
              <a:t>CHALLENGES IN HAKU   </a:t>
            </a:r>
          </a:p>
          <a:p>
            <a:pPr algn="ctr" eaLnBrk="1" hangingPunct="1">
              <a:lnSpc>
                <a:spcPct val="80000"/>
              </a:lnSpc>
              <a:buNone/>
            </a:pPr>
            <a:endParaRPr lang="en-AU" sz="1900" dirty="0" smtClean="0">
              <a:solidFill>
                <a:schemeClr val="bg1"/>
              </a:solidFill>
            </a:endParaRPr>
          </a:p>
          <a:p>
            <a:pPr eaLnBrk="1" hangingPunct="1">
              <a:lnSpc>
                <a:spcPct val="80000"/>
              </a:lnSpc>
            </a:pPr>
            <a:r>
              <a:rPr lang="en-AU" sz="1900" dirty="0" smtClean="0"/>
              <a:t>-Lack of access to fresh water – urgent need for tanks since ‘el </a:t>
            </a:r>
            <a:r>
              <a:rPr lang="en-AU" sz="1900" dirty="0" err="1" smtClean="0"/>
              <a:t>nino</a:t>
            </a:r>
            <a:r>
              <a:rPr lang="en-AU" sz="1900" dirty="0" smtClean="0"/>
              <a:t> 2011’</a:t>
            </a:r>
          </a:p>
          <a:p>
            <a:pPr eaLnBrk="1" hangingPunct="1">
              <a:lnSpc>
                <a:spcPct val="80000"/>
              </a:lnSpc>
            </a:pPr>
            <a:r>
              <a:rPr lang="en-AU" sz="1900" dirty="0" smtClean="0"/>
              <a:t>-Logging for reconstruction of villages post crisis &amp; commercial gain</a:t>
            </a:r>
          </a:p>
          <a:p>
            <a:pPr eaLnBrk="1" hangingPunct="1">
              <a:lnSpc>
                <a:spcPct val="80000"/>
              </a:lnSpc>
              <a:buFont typeface="Arial" charset="0"/>
              <a:buNone/>
            </a:pPr>
            <a:r>
              <a:rPr lang="en-AU" sz="1900" dirty="0"/>
              <a:t>      </a:t>
            </a:r>
            <a:r>
              <a:rPr lang="en-AU" sz="1900" dirty="0" smtClean="0"/>
              <a:t> -Land clearing &amp; forest felling for traditional garden methods    </a:t>
            </a:r>
          </a:p>
          <a:p>
            <a:pPr eaLnBrk="1" hangingPunct="1">
              <a:lnSpc>
                <a:spcPct val="80000"/>
              </a:lnSpc>
              <a:buFont typeface="Arial" charset="0"/>
              <a:buNone/>
            </a:pPr>
            <a:r>
              <a:rPr lang="en-AU" sz="1900" dirty="0" smtClean="0"/>
              <a:t>	-Land shortage due to overpopulation &amp; CONFLICT over land</a:t>
            </a:r>
          </a:p>
          <a:p>
            <a:pPr eaLnBrk="1" hangingPunct="1">
              <a:lnSpc>
                <a:spcPct val="80000"/>
              </a:lnSpc>
              <a:buFont typeface="Arial" charset="0"/>
              <a:buNone/>
            </a:pPr>
            <a:r>
              <a:rPr lang="en-AU" sz="1900" dirty="0"/>
              <a:t>      </a:t>
            </a:r>
            <a:r>
              <a:rPr lang="en-AU" sz="1900" dirty="0" smtClean="0"/>
              <a:t> - Biodiversity under threat and the disappearance of  traditional greens &amp; protein foods </a:t>
            </a:r>
          </a:p>
          <a:p>
            <a:pPr>
              <a:lnSpc>
                <a:spcPct val="80000"/>
              </a:lnSpc>
              <a:buNone/>
            </a:pPr>
            <a:r>
              <a:rPr lang="en-US" sz="1900" dirty="0"/>
              <a:t>      </a:t>
            </a:r>
            <a:r>
              <a:rPr lang="en-US" sz="1900" dirty="0" smtClean="0"/>
              <a:t> - Over fishing of reefs destroying fish breeding, </a:t>
            </a:r>
          </a:p>
          <a:p>
            <a:pPr>
              <a:lnSpc>
                <a:spcPct val="80000"/>
              </a:lnSpc>
              <a:buNone/>
            </a:pPr>
            <a:r>
              <a:rPr lang="en-US" sz="1900" dirty="0" smtClean="0"/>
              <a:t>	- Overharvesting of marine life &amp; coral bleaching</a:t>
            </a:r>
            <a:endParaRPr lang="en-AU" sz="1900" dirty="0" smtClean="0"/>
          </a:p>
          <a:p>
            <a:pPr>
              <a:lnSpc>
                <a:spcPct val="80000"/>
              </a:lnSpc>
              <a:buNone/>
            </a:pPr>
            <a:r>
              <a:rPr lang="en-US" sz="1900" dirty="0"/>
              <a:t>      </a:t>
            </a:r>
            <a:r>
              <a:rPr lang="en-US" sz="1900" dirty="0" smtClean="0"/>
              <a:t> </a:t>
            </a:r>
            <a:r>
              <a:rPr lang="en-AU" sz="1900" dirty="0" smtClean="0"/>
              <a:t>- Community ignorance and resistance to urgent need to change harmful practices in 	bush, reef &amp; sea management </a:t>
            </a:r>
          </a:p>
          <a:p>
            <a:pPr>
              <a:lnSpc>
                <a:spcPct val="80000"/>
              </a:lnSpc>
              <a:buNone/>
            </a:pPr>
            <a:r>
              <a:rPr lang="en-AU" sz="1900" dirty="0" smtClean="0"/>
              <a:t>	- Limited resources to impact our HWC advocacy talks, projects, &amp; skills training to 	enhance village cooperation</a:t>
            </a:r>
          </a:p>
          <a:p>
            <a:pPr eaLnBrk="1" hangingPunct="1">
              <a:lnSpc>
                <a:spcPct val="80000"/>
              </a:lnSpc>
              <a:buFont typeface="Arial" charset="0"/>
              <a:buNone/>
            </a:pPr>
            <a:r>
              <a:rPr lang="en-AU" sz="1900" dirty="0" smtClean="0"/>
              <a:t>	- Cultural burdens - </a:t>
            </a:r>
            <a:r>
              <a:rPr lang="en-AU" sz="1900" dirty="0" err="1" smtClean="0"/>
              <a:t>Hako</a:t>
            </a:r>
            <a:r>
              <a:rPr lang="en-AU" sz="1900" dirty="0" smtClean="0"/>
              <a:t> </a:t>
            </a:r>
            <a:r>
              <a:rPr lang="en-AU" sz="1900" dirty="0"/>
              <a:t>community</a:t>
            </a:r>
            <a:r>
              <a:rPr lang="en-AU" sz="1900" dirty="0" smtClean="0"/>
              <a:t> cultural activities &amp; feasts; hard physical labour 	&amp; obligations with continual debts mounting across families &amp; clans</a:t>
            </a:r>
          </a:p>
          <a:p>
            <a:pPr>
              <a:lnSpc>
                <a:spcPct val="80000"/>
              </a:lnSpc>
              <a:buNone/>
            </a:pPr>
            <a:r>
              <a:rPr lang="en-US" sz="1900" dirty="0"/>
              <a:t>     </a:t>
            </a:r>
            <a:r>
              <a:rPr lang="en-US" sz="1900" dirty="0" smtClean="0"/>
              <a:t>  - Lack of political implementation and finance towards environmental issues</a:t>
            </a:r>
          </a:p>
          <a:p>
            <a:pPr>
              <a:lnSpc>
                <a:spcPct val="80000"/>
              </a:lnSpc>
              <a:buNone/>
            </a:pPr>
            <a:r>
              <a:rPr lang="en-US" sz="1900" dirty="0" smtClean="0"/>
              <a:t>	- Need for  more women decision makers at policy levels; gender equity issues</a:t>
            </a:r>
          </a:p>
          <a:p>
            <a:pPr eaLnBrk="1" hangingPunct="1">
              <a:lnSpc>
                <a:spcPct val="80000"/>
              </a:lnSpc>
            </a:pPr>
            <a:endParaRPr lang="en-AU" sz="1900" dirty="0"/>
          </a:p>
        </p:txBody>
      </p:sp>
      <p:pic>
        <p:nvPicPr>
          <p:cNvPr id="45059" name="Picture 3" descr="Judy &amp; drums.jpg"/>
          <p:cNvPicPr>
            <a:picLocks noChangeAspect="1"/>
          </p:cNvPicPr>
          <p:nvPr/>
        </p:nvPicPr>
        <p:blipFill>
          <a:blip r:embed="rId3"/>
          <a:srcRect/>
          <a:stretch>
            <a:fillRect/>
          </a:stretch>
        </p:blipFill>
        <p:spPr bwMode="auto">
          <a:xfrm>
            <a:off x="227013" y="0"/>
            <a:ext cx="1906587" cy="1504950"/>
          </a:xfrm>
          <a:prstGeom prst="rect">
            <a:avLst/>
          </a:prstGeom>
          <a:noFill/>
          <a:ln w="9525">
            <a:noFill/>
            <a:miter lim="800000"/>
            <a:headEnd/>
            <a:tailEnd/>
          </a:ln>
        </p:spPr>
      </p:pic>
      <p:pic>
        <p:nvPicPr>
          <p:cNvPr id="45060" name="Picture 4" descr="IMG_9875.JPG"/>
          <p:cNvPicPr>
            <a:picLocks noChangeAspect="1"/>
          </p:cNvPicPr>
          <p:nvPr/>
        </p:nvPicPr>
        <p:blipFill>
          <a:blip r:embed="rId4"/>
          <a:srcRect/>
          <a:stretch>
            <a:fillRect/>
          </a:stretch>
        </p:blipFill>
        <p:spPr bwMode="auto">
          <a:xfrm>
            <a:off x="2514600" y="0"/>
            <a:ext cx="1981200" cy="1485900"/>
          </a:xfrm>
          <a:prstGeom prst="rect">
            <a:avLst/>
          </a:prstGeom>
          <a:noFill/>
          <a:ln w="9525">
            <a:noFill/>
            <a:miter lim="800000"/>
            <a:headEnd/>
            <a:tailEnd/>
          </a:ln>
        </p:spPr>
      </p:pic>
      <p:pic>
        <p:nvPicPr>
          <p:cNvPr id="45061" name="Picture 5" descr="IMG_8873.JPG"/>
          <p:cNvPicPr>
            <a:picLocks noChangeAspect="1"/>
          </p:cNvPicPr>
          <p:nvPr/>
        </p:nvPicPr>
        <p:blipFill>
          <a:blip r:embed="rId5"/>
          <a:srcRect/>
          <a:stretch>
            <a:fillRect/>
          </a:stretch>
        </p:blipFill>
        <p:spPr bwMode="auto">
          <a:xfrm>
            <a:off x="4724400" y="0"/>
            <a:ext cx="1930400" cy="1447800"/>
          </a:xfrm>
          <a:prstGeom prst="rect">
            <a:avLst/>
          </a:prstGeom>
          <a:noFill/>
          <a:ln w="9525">
            <a:noFill/>
            <a:miter lim="800000"/>
            <a:headEnd/>
            <a:tailEnd/>
          </a:ln>
        </p:spPr>
      </p:pic>
      <p:pic>
        <p:nvPicPr>
          <p:cNvPr id="45062" name="Picture 7" descr="IMG_9283.JPG"/>
          <p:cNvPicPr>
            <a:picLocks noChangeAspect="1"/>
          </p:cNvPicPr>
          <p:nvPr/>
        </p:nvPicPr>
        <p:blipFill>
          <a:blip r:embed="rId6"/>
          <a:srcRect/>
          <a:stretch>
            <a:fillRect/>
          </a:stretch>
        </p:blipFill>
        <p:spPr bwMode="auto">
          <a:xfrm>
            <a:off x="6934200" y="0"/>
            <a:ext cx="1981200" cy="148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274638"/>
            <a:ext cx="8229600" cy="711480"/>
          </a:xfrm>
        </p:spPr>
        <p:txBody>
          <a:bodyPr>
            <a:normAutofit fontScale="90000"/>
          </a:bodyPr>
          <a:lstStyle/>
          <a:p>
            <a:pPr eaLnBrk="1" hangingPunct="1"/>
            <a:r>
              <a:rPr lang="en-US" dirty="0"/>
              <a:t>Village to Village Visits</a:t>
            </a:r>
            <a:endParaRPr lang="en-AU" dirty="0"/>
          </a:p>
        </p:txBody>
      </p:sp>
      <p:sp>
        <p:nvSpPr>
          <p:cNvPr id="49155" name="Content Placeholder 3"/>
          <p:cNvSpPr>
            <a:spLocks noGrp="1"/>
          </p:cNvSpPr>
          <p:nvPr>
            <p:ph idx="1"/>
          </p:nvPr>
        </p:nvSpPr>
        <p:spPr>
          <a:xfrm>
            <a:off x="76200" y="986119"/>
            <a:ext cx="9067800" cy="4119282"/>
          </a:xfrm>
        </p:spPr>
        <p:txBody>
          <a:bodyPr>
            <a:normAutofit lnSpcReduction="10000"/>
          </a:bodyPr>
          <a:lstStyle/>
          <a:p>
            <a:pPr eaLnBrk="1" hangingPunct="1">
              <a:buFont typeface="Arial" charset="0"/>
              <a:buNone/>
            </a:pPr>
            <a:r>
              <a:rPr lang="en-AU" sz="1600" dirty="0"/>
              <a:t>    </a:t>
            </a:r>
            <a:r>
              <a:rPr lang="en-AU" sz="1600" dirty="0" smtClean="0"/>
              <a:t>  </a:t>
            </a:r>
            <a:r>
              <a:rPr lang="en-AU" sz="1600" dirty="0"/>
              <a:t>Recording-</a:t>
            </a:r>
            <a:r>
              <a:rPr lang="en-AU" sz="1600" dirty="0" smtClean="0"/>
              <a:t>writing essential to project ,                Venues</a:t>
            </a:r>
            <a:r>
              <a:rPr lang="en-AU" sz="1600" dirty="0"/>
              <a:t>-  </a:t>
            </a:r>
            <a:r>
              <a:rPr lang="en-AU" sz="1600" dirty="0" smtClean="0"/>
              <a:t>variable: </a:t>
            </a:r>
            <a:r>
              <a:rPr lang="en-AU" sz="1600" dirty="0" err="1" smtClean="0"/>
              <a:t>Tsuhanas</a:t>
            </a:r>
            <a:r>
              <a:rPr lang="en-AU" sz="1600" dirty="0" smtClean="0"/>
              <a:t>, shade trees, halls</a:t>
            </a:r>
          </a:p>
          <a:p>
            <a:pPr eaLnBrk="1" hangingPunct="1">
              <a:buFont typeface="Arial" charset="0"/>
              <a:buNone/>
            </a:pPr>
            <a:r>
              <a:rPr lang="en-AU" sz="1600" dirty="0"/>
              <a:t>    </a:t>
            </a:r>
            <a:r>
              <a:rPr lang="en-AU" sz="1600" dirty="0" smtClean="0"/>
              <a:t> Visual documenting  -  photographs, video        Transport</a:t>
            </a:r>
            <a:r>
              <a:rPr lang="en-AU" sz="1600" dirty="0"/>
              <a:t>- variable, unreliable                      </a:t>
            </a:r>
          </a:p>
          <a:p>
            <a:pPr eaLnBrk="1" hangingPunct="1">
              <a:buFont typeface="Arial" charset="0"/>
              <a:buNone/>
            </a:pPr>
            <a:r>
              <a:rPr lang="en-AU" sz="1600" dirty="0"/>
              <a:t>                    </a:t>
            </a:r>
            <a:endParaRPr lang="en-AU" sz="1600" dirty="0" smtClean="0"/>
          </a:p>
          <a:p>
            <a:pPr eaLnBrk="1" hangingPunct="1">
              <a:buFont typeface="Arial" charset="0"/>
              <a:buNone/>
            </a:pPr>
            <a:r>
              <a:rPr lang="en-AU" sz="1600" dirty="0" smtClean="0"/>
              <a:t>Exciting follow </a:t>
            </a:r>
            <a:r>
              <a:rPr lang="en-AU" sz="1600" dirty="0"/>
              <a:t>up possibilities                                                </a:t>
            </a:r>
            <a:r>
              <a:rPr lang="en-AU" sz="1600" dirty="0" smtClean="0"/>
              <a:t> How to be Inspirational/creative positive</a:t>
            </a:r>
          </a:p>
          <a:p>
            <a:pPr eaLnBrk="1" hangingPunct="1">
              <a:buFont typeface="Arial" charset="0"/>
              <a:buNone/>
            </a:pPr>
            <a:r>
              <a:rPr lang="en-AU" sz="1600" dirty="0" smtClean="0"/>
              <a:t>for Research </a:t>
            </a:r>
            <a:r>
              <a:rPr lang="en-AU" sz="1600" dirty="0"/>
              <a:t>, Evaluations,                                                       </a:t>
            </a:r>
            <a:r>
              <a:rPr lang="en-AU" sz="1600" dirty="0" smtClean="0"/>
              <a:t> 	Preparation of presentations &amp; </a:t>
            </a:r>
            <a:r>
              <a:rPr lang="en-AU" sz="1600" dirty="0"/>
              <a:t>discussions </a:t>
            </a:r>
          </a:p>
          <a:p>
            <a:pPr eaLnBrk="1" hangingPunct="1">
              <a:buFont typeface="Arial" charset="0"/>
              <a:buNone/>
            </a:pPr>
            <a:r>
              <a:rPr lang="en-AU" sz="1800" dirty="0"/>
              <a:t>             </a:t>
            </a:r>
            <a:r>
              <a:rPr lang="en-AU" sz="1800" dirty="0" smtClean="0"/>
              <a:t>  </a:t>
            </a:r>
            <a:r>
              <a:rPr lang="en-AU" sz="1800" u="sng" dirty="0"/>
              <a:t>Special attributes</a:t>
            </a:r>
            <a:r>
              <a:rPr lang="en-AU" sz="1800" dirty="0"/>
              <a:t>                                                 </a:t>
            </a:r>
            <a:r>
              <a:rPr lang="en-AU" sz="1800" u="sng" dirty="0"/>
              <a:t>Challenges</a:t>
            </a:r>
            <a:r>
              <a:rPr lang="en-AU" sz="1800" dirty="0"/>
              <a:t>   </a:t>
            </a:r>
          </a:p>
          <a:p>
            <a:pPr eaLnBrk="1" hangingPunct="1">
              <a:buFont typeface="Arial" charset="0"/>
              <a:buNone/>
            </a:pPr>
            <a:r>
              <a:rPr lang="en-AU" sz="1600" dirty="0"/>
              <a:t>      </a:t>
            </a:r>
            <a:r>
              <a:rPr lang="en-AU" sz="1600" dirty="0" smtClean="0"/>
              <a:t>  - Unity of all women’s groups                      	  </a:t>
            </a:r>
            <a:r>
              <a:rPr lang="en-AU" sz="1600" dirty="0"/>
              <a:t>-</a:t>
            </a:r>
            <a:r>
              <a:rPr lang="en-AU" sz="1600" dirty="0" smtClean="0"/>
              <a:t> Languages  </a:t>
            </a:r>
            <a:r>
              <a:rPr lang="en-AU" sz="1600" dirty="0" err="1" smtClean="0"/>
              <a:t>x</a:t>
            </a:r>
            <a:r>
              <a:rPr lang="en-AU" sz="1600" dirty="0" smtClean="0"/>
              <a:t> 3 (Pidgin &amp; Hako &amp; English)</a:t>
            </a:r>
            <a:endParaRPr lang="en-AU" sz="1600" dirty="0"/>
          </a:p>
          <a:p>
            <a:pPr eaLnBrk="1" hangingPunct="1">
              <a:buFont typeface="Arial" charset="0"/>
              <a:buNone/>
            </a:pPr>
            <a:r>
              <a:rPr lang="en-AU" sz="1600" dirty="0"/>
              <a:t>       </a:t>
            </a:r>
            <a:r>
              <a:rPr lang="en-AU" sz="1600" dirty="0" smtClean="0"/>
              <a:t> -All agreed on  purpose                                       - </a:t>
            </a:r>
            <a:r>
              <a:rPr lang="en-AU" sz="1600" dirty="0"/>
              <a:t>Cultural</a:t>
            </a:r>
            <a:r>
              <a:rPr lang="en-AU" sz="1600" dirty="0" smtClean="0"/>
              <a:t> &amp; clan differences</a:t>
            </a:r>
            <a:r>
              <a:rPr lang="en-AU" sz="1600" dirty="0"/>
              <a:t>/sensitivities</a:t>
            </a:r>
          </a:p>
          <a:p>
            <a:pPr eaLnBrk="1" hangingPunct="1">
              <a:buFont typeface="Arial" charset="0"/>
              <a:buNone/>
            </a:pPr>
            <a:r>
              <a:rPr lang="en-AU" sz="1600" dirty="0"/>
              <a:t>      </a:t>
            </a:r>
            <a:r>
              <a:rPr lang="en-AU" sz="1600" dirty="0" smtClean="0"/>
              <a:t>  - Care &amp; commitment  to  </a:t>
            </a:r>
            <a:r>
              <a:rPr lang="en-AU" sz="1600" dirty="0"/>
              <a:t>community               </a:t>
            </a:r>
            <a:r>
              <a:rPr lang="en-AU" sz="1600" dirty="0" smtClean="0"/>
              <a:t> - </a:t>
            </a:r>
            <a:r>
              <a:rPr lang="en-AU" sz="1600" dirty="0"/>
              <a:t>Increased feeling </a:t>
            </a:r>
            <a:r>
              <a:rPr lang="en-AU" sz="1600" dirty="0" smtClean="0"/>
              <a:t>of responsibility – be brave!</a:t>
            </a:r>
          </a:p>
          <a:p>
            <a:pPr eaLnBrk="1" hangingPunct="1">
              <a:buFont typeface="Arial" charset="0"/>
              <a:buNone/>
            </a:pPr>
            <a:r>
              <a:rPr lang="en-AU" sz="1600" dirty="0"/>
              <a:t>    </a:t>
            </a:r>
            <a:r>
              <a:rPr lang="en-AU" sz="1600" dirty="0" smtClean="0"/>
              <a:t> -Teams are gender &amp; age inclusive                     - HWC is always having to ‘prove ourselves’                                                    </a:t>
            </a:r>
            <a:endParaRPr lang="en-AU" sz="1600" dirty="0"/>
          </a:p>
          <a:p>
            <a:pPr>
              <a:buNone/>
            </a:pPr>
            <a:r>
              <a:rPr lang="en-AU" sz="1600" dirty="0"/>
              <a:t> </a:t>
            </a:r>
            <a:r>
              <a:rPr lang="en-AU" sz="1600" dirty="0" smtClean="0"/>
              <a:t> -Many communities welcome HWC		   - To find continued funding for future</a:t>
            </a:r>
          </a:p>
          <a:p>
            <a:pPr>
              <a:buNone/>
            </a:pPr>
            <a:r>
              <a:rPr lang="en-AU" sz="1600" dirty="0" smtClean="0"/>
              <a:t>- Capacity of teams has increased		   - Need more practical &amp; technical resources</a:t>
            </a:r>
          </a:p>
          <a:p>
            <a:pPr>
              <a:buNone/>
            </a:pPr>
            <a:r>
              <a:rPr lang="en-AU" sz="1600" dirty="0"/>
              <a:t>         </a:t>
            </a:r>
            <a:r>
              <a:rPr lang="en-AU" sz="1600" dirty="0" smtClean="0"/>
              <a:t>   </a:t>
            </a:r>
            <a:r>
              <a:rPr lang="en-AU" sz="1600" dirty="0"/>
              <a:t>- True</a:t>
            </a:r>
            <a:r>
              <a:rPr lang="en-AU" sz="1600" dirty="0" smtClean="0"/>
              <a:t>  Interest, sharing, &amp; Community </a:t>
            </a:r>
            <a:r>
              <a:rPr lang="en-AU" sz="1600" dirty="0"/>
              <a:t>development</a:t>
            </a:r>
            <a:r>
              <a:rPr lang="en-AU" sz="1600" dirty="0" smtClean="0"/>
              <a:t> approach is working                          </a:t>
            </a:r>
            <a:endParaRPr lang="en-AU" sz="1600" dirty="0"/>
          </a:p>
        </p:txBody>
      </p:sp>
      <p:sp>
        <p:nvSpPr>
          <p:cNvPr id="6" name="Oval 5"/>
          <p:cNvSpPr/>
          <p:nvPr/>
        </p:nvSpPr>
        <p:spPr>
          <a:xfrm>
            <a:off x="3276599" y="1752600"/>
            <a:ext cx="190500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AU" dirty="0" smtClean="0">
              <a:solidFill>
                <a:srgbClr val="FFFFFF"/>
              </a:solidFill>
              <a:ea typeface="Arial" charset="0"/>
              <a:cs typeface="Arial" charset="0"/>
            </a:endParaRPr>
          </a:p>
          <a:p>
            <a:pPr algn="ctr">
              <a:defRPr/>
            </a:pPr>
            <a:r>
              <a:rPr lang="en-AU" dirty="0" smtClean="0">
                <a:solidFill>
                  <a:srgbClr val="FFFFFF"/>
                </a:solidFill>
                <a:ea typeface="Arial" charset="0"/>
                <a:cs typeface="Arial" charset="0"/>
              </a:rPr>
              <a:t>Village Visits: things to consider</a:t>
            </a:r>
          </a:p>
          <a:p>
            <a:pPr algn="ctr">
              <a:defRPr/>
            </a:pPr>
            <a:endParaRPr lang="en-AU" dirty="0">
              <a:solidFill>
                <a:srgbClr val="FFFFFF"/>
              </a:solidFill>
              <a:ea typeface="Arial" charset="0"/>
              <a:cs typeface="Arial" charset="0"/>
            </a:endParaRPr>
          </a:p>
        </p:txBody>
      </p:sp>
      <p:pic>
        <p:nvPicPr>
          <p:cNvPr id="49157" name="Picture 12" descr="IMG_9223.JPG"/>
          <p:cNvPicPr>
            <a:picLocks noChangeAspect="1"/>
          </p:cNvPicPr>
          <p:nvPr/>
        </p:nvPicPr>
        <p:blipFill>
          <a:blip r:embed="rId3"/>
          <a:srcRect/>
          <a:stretch>
            <a:fillRect/>
          </a:stretch>
        </p:blipFill>
        <p:spPr bwMode="auto">
          <a:xfrm>
            <a:off x="0" y="5105400"/>
            <a:ext cx="2413000" cy="1809750"/>
          </a:xfrm>
          <a:prstGeom prst="rect">
            <a:avLst/>
          </a:prstGeom>
          <a:noFill/>
          <a:ln w="9525">
            <a:noFill/>
            <a:miter lim="800000"/>
            <a:headEnd/>
            <a:tailEnd/>
          </a:ln>
        </p:spPr>
      </p:pic>
      <p:pic>
        <p:nvPicPr>
          <p:cNvPr id="49158" name="Picture 13" descr="IMG_9250.JPG"/>
          <p:cNvPicPr>
            <a:picLocks noChangeAspect="1"/>
          </p:cNvPicPr>
          <p:nvPr/>
        </p:nvPicPr>
        <p:blipFill>
          <a:blip r:embed="rId4"/>
          <a:srcRect/>
          <a:stretch>
            <a:fillRect/>
          </a:stretch>
        </p:blipFill>
        <p:spPr bwMode="auto">
          <a:xfrm>
            <a:off x="2362200" y="5124450"/>
            <a:ext cx="2311400" cy="1733550"/>
          </a:xfrm>
          <a:prstGeom prst="rect">
            <a:avLst/>
          </a:prstGeom>
          <a:noFill/>
          <a:ln w="9525">
            <a:noFill/>
            <a:miter lim="800000"/>
            <a:headEnd/>
            <a:tailEnd/>
          </a:ln>
        </p:spPr>
      </p:pic>
      <p:pic>
        <p:nvPicPr>
          <p:cNvPr id="49159" name="Picture 14" descr="IMG_9304.JPG"/>
          <p:cNvPicPr>
            <a:picLocks noChangeAspect="1"/>
          </p:cNvPicPr>
          <p:nvPr/>
        </p:nvPicPr>
        <p:blipFill>
          <a:blip r:embed="rId5"/>
          <a:srcRect/>
          <a:stretch>
            <a:fillRect/>
          </a:stretch>
        </p:blipFill>
        <p:spPr bwMode="auto">
          <a:xfrm>
            <a:off x="4597400" y="5105400"/>
            <a:ext cx="2336800" cy="1752600"/>
          </a:xfrm>
          <a:prstGeom prst="rect">
            <a:avLst/>
          </a:prstGeom>
          <a:noFill/>
          <a:ln w="9525">
            <a:noFill/>
            <a:miter lim="800000"/>
            <a:headEnd/>
            <a:tailEnd/>
          </a:ln>
        </p:spPr>
      </p:pic>
      <p:pic>
        <p:nvPicPr>
          <p:cNvPr id="49160" name="Picture 15" descr="IMG_9374.JPG"/>
          <p:cNvPicPr>
            <a:picLocks noChangeAspect="1"/>
          </p:cNvPicPr>
          <p:nvPr/>
        </p:nvPicPr>
        <p:blipFill>
          <a:blip r:embed="rId6"/>
          <a:srcRect/>
          <a:stretch>
            <a:fillRect/>
          </a:stretch>
        </p:blipFill>
        <p:spPr bwMode="auto">
          <a:xfrm>
            <a:off x="6807200" y="5105400"/>
            <a:ext cx="2336800" cy="1752600"/>
          </a:xfrm>
          <a:prstGeom prst="rect">
            <a:avLst/>
          </a:prstGeom>
          <a:noFill/>
          <a:ln w="9525">
            <a:noFill/>
            <a:miter lim="800000"/>
            <a:headEnd/>
            <a:tailEnd/>
          </a:ln>
        </p:spPr>
      </p:pic>
      <p:cxnSp>
        <p:nvCxnSpPr>
          <p:cNvPr id="10" name="Straight Connector 9"/>
          <p:cNvCxnSpPr/>
          <p:nvPr/>
        </p:nvCxnSpPr>
        <p:spPr>
          <a:xfrm>
            <a:off x="2895599" y="1524000"/>
            <a:ext cx="5334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4521200" y="1371600"/>
            <a:ext cx="457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81600" y="22098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6" idx="2"/>
          </p:cNvCxnSpPr>
          <p:nvPr/>
        </p:nvCxnSpPr>
        <p:spPr>
          <a:xfrm rot="10800000">
            <a:off x="2743211" y="2173288"/>
            <a:ext cx="533389" cy="150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6" idx="3"/>
          </p:cNvCxnSpPr>
          <p:nvPr/>
        </p:nvCxnSpPr>
        <p:spPr>
          <a:xfrm rot="5400000" flipH="1">
            <a:off x="3271185" y="2443817"/>
            <a:ext cx="61210" cy="507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76800" y="2667000"/>
            <a:ext cx="685800" cy="2286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z="3200" dirty="0"/>
              <a:t>Village visits</a:t>
            </a:r>
            <a:endParaRPr lang="en-AU" sz="3200" dirty="0"/>
          </a:p>
        </p:txBody>
      </p:sp>
      <p:pic>
        <p:nvPicPr>
          <p:cNvPr id="51203" name="Content Placeholder 4" descr="IMG_9355.JPG"/>
          <p:cNvPicPr>
            <a:picLocks noGrp="1" noChangeAspect="1"/>
          </p:cNvPicPr>
          <p:nvPr>
            <p:ph idx="1"/>
          </p:nvPr>
        </p:nvPicPr>
        <p:blipFill>
          <a:blip r:embed="rId3"/>
          <a:srcRect/>
          <a:stretch>
            <a:fillRect/>
          </a:stretch>
        </p:blipFill>
        <p:spPr>
          <a:xfrm>
            <a:off x="0" y="0"/>
            <a:ext cx="3124200" cy="2343150"/>
          </a:xfrm>
        </p:spPr>
      </p:pic>
      <p:pic>
        <p:nvPicPr>
          <p:cNvPr id="51204" name="Picture 3" descr="IMG_9897.JPG"/>
          <p:cNvPicPr>
            <a:picLocks noChangeAspect="1" noChangeArrowheads="1"/>
          </p:cNvPicPr>
          <p:nvPr/>
        </p:nvPicPr>
        <p:blipFill>
          <a:blip r:embed="rId4"/>
          <a:srcRect/>
          <a:stretch>
            <a:fillRect/>
          </a:stretch>
        </p:blipFill>
        <p:spPr bwMode="auto">
          <a:xfrm>
            <a:off x="2667000" y="0"/>
            <a:ext cx="3352800" cy="2743200"/>
          </a:xfrm>
          <a:prstGeom prst="rect">
            <a:avLst/>
          </a:prstGeom>
          <a:noFill/>
          <a:ln w="9525">
            <a:noFill/>
            <a:miter lim="800000"/>
            <a:headEnd/>
            <a:tailEnd/>
          </a:ln>
        </p:spPr>
      </p:pic>
      <p:pic>
        <p:nvPicPr>
          <p:cNvPr id="51205" name="Picture 7" descr="IMG_9306.JPG"/>
          <p:cNvPicPr>
            <a:picLocks noChangeAspect="1"/>
          </p:cNvPicPr>
          <p:nvPr/>
        </p:nvPicPr>
        <p:blipFill>
          <a:blip r:embed="rId5"/>
          <a:srcRect/>
          <a:stretch>
            <a:fillRect/>
          </a:stretch>
        </p:blipFill>
        <p:spPr bwMode="auto">
          <a:xfrm>
            <a:off x="6019800" y="0"/>
            <a:ext cx="3124200" cy="2343150"/>
          </a:xfrm>
          <a:prstGeom prst="rect">
            <a:avLst/>
          </a:prstGeom>
          <a:noFill/>
          <a:ln w="9525">
            <a:noFill/>
            <a:miter lim="800000"/>
            <a:headEnd/>
            <a:tailEnd/>
          </a:ln>
        </p:spPr>
      </p:pic>
      <p:pic>
        <p:nvPicPr>
          <p:cNvPr id="51206" name="Picture 8" descr="IMG_9325.JPG"/>
          <p:cNvPicPr>
            <a:picLocks noChangeAspect="1"/>
          </p:cNvPicPr>
          <p:nvPr/>
        </p:nvPicPr>
        <p:blipFill>
          <a:blip r:embed="rId6"/>
          <a:srcRect/>
          <a:stretch>
            <a:fillRect/>
          </a:stretch>
        </p:blipFill>
        <p:spPr bwMode="auto">
          <a:xfrm>
            <a:off x="0" y="4114800"/>
            <a:ext cx="3657600" cy="2743200"/>
          </a:xfrm>
          <a:prstGeom prst="rect">
            <a:avLst/>
          </a:prstGeom>
          <a:noFill/>
          <a:ln w="9525">
            <a:noFill/>
            <a:miter lim="800000"/>
            <a:headEnd/>
            <a:tailEnd/>
          </a:ln>
        </p:spPr>
      </p:pic>
      <p:pic>
        <p:nvPicPr>
          <p:cNvPr id="51207" name="Picture 9" descr="IMG_9335.JPG"/>
          <p:cNvPicPr>
            <a:picLocks noChangeAspect="1"/>
          </p:cNvPicPr>
          <p:nvPr/>
        </p:nvPicPr>
        <p:blipFill>
          <a:blip r:embed="rId7"/>
          <a:srcRect/>
          <a:stretch>
            <a:fillRect/>
          </a:stretch>
        </p:blipFill>
        <p:spPr bwMode="auto">
          <a:xfrm>
            <a:off x="6019800" y="2286000"/>
            <a:ext cx="3124200" cy="2343150"/>
          </a:xfrm>
          <a:prstGeom prst="rect">
            <a:avLst/>
          </a:prstGeom>
          <a:noFill/>
          <a:ln w="9525">
            <a:noFill/>
            <a:miter lim="800000"/>
            <a:headEnd/>
            <a:tailEnd/>
          </a:ln>
        </p:spPr>
      </p:pic>
      <p:pic>
        <p:nvPicPr>
          <p:cNvPr id="51208" name="Picture 10" descr="IMG_9375.JPG"/>
          <p:cNvPicPr>
            <a:picLocks noChangeAspect="1"/>
          </p:cNvPicPr>
          <p:nvPr/>
        </p:nvPicPr>
        <p:blipFill>
          <a:blip r:embed="rId8"/>
          <a:srcRect/>
          <a:stretch>
            <a:fillRect/>
          </a:stretch>
        </p:blipFill>
        <p:spPr bwMode="auto">
          <a:xfrm>
            <a:off x="3581400" y="2743200"/>
            <a:ext cx="2540000" cy="1905000"/>
          </a:xfrm>
          <a:prstGeom prst="rect">
            <a:avLst/>
          </a:prstGeom>
          <a:noFill/>
          <a:ln w="9525">
            <a:noFill/>
            <a:miter lim="800000"/>
            <a:headEnd/>
            <a:tailEnd/>
          </a:ln>
        </p:spPr>
      </p:pic>
      <p:pic>
        <p:nvPicPr>
          <p:cNvPr id="51209" name="Picture 11" descr="IMG_9371.JPG"/>
          <p:cNvPicPr>
            <a:picLocks noChangeAspect="1"/>
          </p:cNvPicPr>
          <p:nvPr/>
        </p:nvPicPr>
        <p:blipFill>
          <a:blip r:embed="rId9"/>
          <a:srcRect/>
          <a:stretch>
            <a:fillRect/>
          </a:stretch>
        </p:blipFill>
        <p:spPr bwMode="auto">
          <a:xfrm>
            <a:off x="7372350" y="4648200"/>
            <a:ext cx="1771650" cy="2362200"/>
          </a:xfrm>
          <a:prstGeom prst="rect">
            <a:avLst/>
          </a:prstGeom>
          <a:noFill/>
          <a:ln w="9525">
            <a:noFill/>
            <a:miter lim="800000"/>
            <a:headEnd/>
            <a:tailEnd/>
          </a:ln>
        </p:spPr>
      </p:pic>
      <p:pic>
        <p:nvPicPr>
          <p:cNvPr id="51210" name="Picture 13" descr="Gene presenting.jpg"/>
          <p:cNvPicPr>
            <a:picLocks noChangeAspect="1"/>
          </p:cNvPicPr>
          <p:nvPr/>
        </p:nvPicPr>
        <p:blipFill>
          <a:blip r:embed="rId10"/>
          <a:srcRect/>
          <a:stretch>
            <a:fillRect/>
          </a:stretch>
        </p:blipFill>
        <p:spPr bwMode="auto">
          <a:xfrm>
            <a:off x="5638800" y="4622800"/>
            <a:ext cx="1676400" cy="2235200"/>
          </a:xfrm>
          <a:prstGeom prst="rect">
            <a:avLst/>
          </a:prstGeom>
          <a:noFill/>
          <a:ln w="9525">
            <a:noFill/>
            <a:miter lim="800000"/>
            <a:headEnd/>
            <a:tailEnd/>
          </a:ln>
        </p:spPr>
      </p:pic>
      <p:pic>
        <p:nvPicPr>
          <p:cNvPr id="51211" name="Picture 14" descr="IMG_9558.JPG"/>
          <p:cNvPicPr>
            <a:picLocks noChangeAspect="1"/>
          </p:cNvPicPr>
          <p:nvPr/>
        </p:nvPicPr>
        <p:blipFill>
          <a:blip r:embed="rId11"/>
          <a:srcRect/>
          <a:stretch>
            <a:fillRect/>
          </a:stretch>
        </p:blipFill>
        <p:spPr bwMode="auto">
          <a:xfrm>
            <a:off x="0" y="2209800"/>
            <a:ext cx="2667000" cy="2000250"/>
          </a:xfrm>
          <a:prstGeom prst="rect">
            <a:avLst/>
          </a:prstGeom>
          <a:noFill/>
          <a:ln w="9525">
            <a:noFill/>
            <a:miter lim="800000"/>
            <a:headEnd/>
            <a:tailEnd/>
          </a:ln>
        </p:spPr>
      </p:pic>
      <p:pic>
        <p:nvPicPr>
          <p:cNvPr id="51212" name="Picture 15" descr="IMG_9586.JPG"/>
          <p:cNvPicPr>
            <a:picLocks noChangeAspect="1"/>
          </p:cNvPicPr>
          <p:nvPr/>
        </p:nvPicPr>
        <p:blipFill>
          <a:blip r:embed="rId12"/>
          <a:srcRect/>
          <a:stretch>
            <a:fillRect/>
          </a:stretch>
        </p:blipFill>
        <p:spPr bwMode="auto">
          <a:xfrm>
            <a:off x="3657600" y="4648200"/>
            <a:ext cx="1981200" cy="2641600"/>
          </a:xfrm>
          <a:prstGeom prst="rect">
            <a:avLst/>
          </a:prstGeom>
          <a:noFill/>
          <a:ln w="9525">
            <a:noFill/>
            <a:miter lim="800000"/>
            <a:headEnd/>
            <a:tailEnd/>
          </a:ln>
        </p:spPr>
      </p:pic>
      <p:sp>
        <p:nvSpPr>
          <p:cNvPr id="51213" name="TextBox 16"/>
          <p:cNvSpPr txBox="1">
            <a:spLocks noChangeArrowheads="1"/>
          </p:cNvSpPr>
          <p:nvPr/>
        </p:nvSpPr>
        <p:spPr bwMode="auto">
          <a:xfrm>
            <a:off x="2743200" y="3048000"/>
            <a:ext cx="838200" cy="646113"/>
          </a:xfrm>
          <a:prstGeom prst="rect">
            <a:avLst/>
          </a:prstGeom>
          <a:noFill/>
          <a:ln w="9525">
            <a:noFill/>
            <a:miter lim="800000"/>
            <a:headEnd/>
            <a:tailEnd/>
          </a:ln>
        </p:spPr>
        <p:txBody>
          <a:bodyPr>
            <a:prstTxWarp prst="textNoShape">
              <a:avLst/>
            </a:prstTxWarp>
            <a:spAutoFit/>
          </a:bodyPr>
          <a:lstStyle/>
          <a:p>
            <a:r>
              <a:rPr lang="en-US">
                <a:solidFill>
                  <a:srgbClr val="7030A0"/>
                </a:solidFill>
                <a:latin typeface="Calibri" charset="0"/>
              </a:rPr>
              <a:t>Village Visits</a:t>
            </a:r>
            <a:endParaRPr lang="en-AU">
              <a:solidFill>
                <a:srgbClr val="7030A0"/>
              </a:solidFill>
              <a:latin typeface="Calibri"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4" descr="Men 2 VV.JPG"/>
          <p:cNvPicPr>
            <a:picLocks noChangeAspect="1"/>
          </p:cNvPicPr>
          <p:nvPr/>
        </p:nvPicPr>
        <p:blipFill>
          <a:blip r:embed="rId3"/>
          <a:srcRect/>
          <a:stretch>
            <a:fillRect/>
          </a:stretch>
        </p:blipFill>
        <p:spPr bwMode="auto">
          <a:xfrm>
            <a:off x="-152400" y="0"/>
            <a:ext cx="4800600" cy="6400800"/>
          </a:xfrm>
          <a:prstGeom prst="rect">
            <a:avLst/>
          </a:prstGeom>
          <a:noFill/>
          <a:ln w="9525">
            <a:noFill/>
            <a:miter lim="800000"/>
            <a:headEnd/>
            <a:tailEnd/>
          </a:ln>
        </p:spPr>
      </p:pic>
      <p:pic>
        <p:nvPicPr>
          <p:cNvPr id="53251" name="Picture 5" descr="Men village v.JPG"/>
          <p:cNvPicPr>
            <a:picLocks noChangeAspect="1"/>
          </p:cNvPicPr>
          <p:nvPr/>
        </p:nvPicPr>
        <p:blipFill>
          <a:blip r:embed="rId4"/>
          <a:srcRect/>
          <a:stretch>
            <a:fillRect/>
          </a:stretch>
        </p:blipFill>
        <p:spPr bwMode="auto">
          <a:xfrm>
            <a:off x="4572000" y="0"/>
            <a:ext cx="4419600" cy="3314700"/>
          </a:xfrm>
          <a:prstGeom prst="rect">
            <a:avLst/>
          </a:prstGeom>
          <a:noFill/>
          <a:ln w="9525">
            <a:noFill/>
            <a:miter lim="800000"/>
            <a:headEnd/>
            <a:tailEnd/>
          </a:ln>
        </p:spPr>
      </p:pic>
      <p:pic>
        <p:nvPicPr>
          <p:cNvPr id="53252" name="Picture 7" descr="Moses explaining.JPG"/>
          <p:cNvPicPr>
            <a:picLocks noChangeAspect="1"/>
          </p:cNvPicPr>
          <p:nvPr/>
        </p:nvPicPr>
        <p:blipFill>
          <a:blip r:embed="rId5"/>
          <a:srcRect/>
          <a:stretch>
            <a:fillRect/>
          </a:stretch>
        </p:blipFill>
        <p:spPr bwMode="auto">
          <a:xfrm>
            <a:off x="4495800" y="3276600"/>
            <a:ext cx="4495800" cy="3371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1" descr="IMG_9338.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4" name="Picture 2" descr="IMG_9893.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1" descr="IMG_0029.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8" name="Content Placeholder 3" descr="IMG_9581.JPG"/>
          <p:cNvPicPr>
            <a:picLocks noGrp="1" noChangeAspect="1"/>
          </p:cNvPicPr>
          <p:nvPr>
            <p:ph idx="4294967295"/>
          </p:nvPr>
        </p:nvPicPr>
        <p:blipFill>
          <a:blip r:embed="rId3"/>
          <a:srcRect/>
          <a:stretch>
            <a:fillRect/>
          </a:stretch>
        </p:blipFill>
        <p:spPr>
          <a:xfrm>
            <a:off x="0" y="0"/>
            <a:ext cx="2763838" cy="3686175"/>
          </a:xfrm>
        </p:spPr>
      </p:pic>
      <p:pic>
        <p:nvPicPr>
          <p:cNvPr id="65539" name="Picture 5" descr="2010_042320100423Chabai0002.JPG"/>
          <p:cNvPicPr>
            <a:picLocks noChangeAspect="1"/>
          </p:cNvPicPr>
          <p:nvPr/>
        </p:nvPicPr>
        <p:blipFill>
          <a:blip r:embed="rId4"/>
          <a:srcRect/>
          <a:stretch>
            <a:fillRect/>
          </a:stretch>
        </p:blipFill>
        <p:spPr bwMode="auto">
          <a:xfrm>
            <a:off x="5867400" y="0"/>
            <a:ext cx="3276600" cy="4368800"/>
          </a:xfrm>
          <a:prstGeom prst="rect">
            <a:avLst/>
          </a:prstGeom>
          <a:noFill/>
          <a:ln w="9525">
            <a:noFill/>
            <a:miter lim="800000"/>
            <a:headEnd/>
            <a:tailEnd/>
          </a:ln>
        </p:spPr>
      </p:pic>
      <p:pic>
        <p:nvPicPr>
          <p:cNvPr id="65540" name="Picture 7" descr="IMG_9283.JPG"/>
          <p:cNvPicPr>
            <a:picLocks noChangeAspect="1"/>
          </p:cNvPicPr>
          <p:nvPr/>
        </p:nvPicPr>
        <p:blipFill>
          <a:blip r:embed="rId5"/>
          <a:srcRect/>
          <a:stretch>
            <a:fillRect/>
          </a:stretch>
        </p:blipFill>
        <p:spPr bwMode="auto">
          <a:xfrm>
            <a:off x="2667000" y="0"/>
            <a:ext cx="3454400" cy="2590800"/>
          </a:xfrm>
          <a:prstGeom prst="rect">
            <a:avLst/>
          </a:prstGeom>
          <a:noFill/>
          <a:ln w="9525">
            <a:noFill/>
            <a:miter lim="800000"/>
            <a:headEnd/>
            <a:tailEnd/>
          </a:ln>
        </p:spPr>
      </p:pic>
      <p:pic>
        <p:nvPicPr>
          <p:cNvPr id="65541" name="Picture 8" descr="Pig and piglets.jpg"/>
          <p:cNvPicPr>
            <a:picLocks noChangeAspect="1"/>
          </p:cNvPicPr>
          <p:nvPr/>
        </p:nvPicPr>
        <p:blipFill>
          <a:blip r:embed="rId6"/>
          <a:srcRect/>
          <a:stretch>
            <a:fillRect/>
          </a:stretch>
        </p:blipFill>
        <p:spPr bwMode="auto">
          <a:xfrm>
            <a:off x="0" y="3657600"/>
            <a:ext cx="3275013" cy="2133600"/>
          </a:xfrm>
          <a:prstGeom prst="rect">
            <a:avLst/>
          </a:prstGeom>
          <a:noFill/>
          <a:ln w="9525">
            <a:noFill/>
            <a:miter lim="800000"/>
            <a:headEnd/>
            <a:tailEnd/>
          </a:ln>
        </p:spPr>
      </p:pic>
      <p:pic>
        <p:nvPicPr>
          <p:cNvPr id="65542" name="Picture 10" descr="IMG_0005.JPG"/>
          <p:cNvPicPr>
            <a:picLocks noChangeAspect="1"/>
          </p:cNvPicPr>
          <p:nvPr/>
        </p:nvPicPr>
        <p:blipFill>
          <a:blip r:embed="rId7"/>
          <a:srcRect/>
          <a:stretch>
            <a:fillRect/>
          </a:stretch>
        </p:blipFill>
        <p:spPr bwMode="auto">
          <a:xfrm>
            <a:off x="2743200" y="2590800"/>
            <a:ext cx="3124200" cy="2343150"/>
          </a:xfrm>
          <a:prstGeom prst="rect">
            <a:avLst/>
          </a:prstGeom>
          <a:noFill/>
          <a:ln w="9525">
            <a:noFill/>
            <a:miter lim="800000"/>
            <a:headEnd/>
            <a:tailEnd/>
          </a:ln>
        </p:spPr>
      </p:pic>
      <p:pic>
        <p:nvPicPr>
          <p:cNvPr id="65543" name="Picture 11" descr="IMG_0001.JPG"/>
          <p:cNvPicPr>
            <a:picLocks noChangeAspect="1"/>
          </p:cNvPicPr>
          <p:nvPr/>
        </p:nvPicPr>
        <p:blipFill>
          <a:blip r:embed="rId8"/>
          <a:srcRect/>
          <a:stretch>
            <a:fillRect/>
          </a:stretch>
        </p:blipFill>
        <p:spPr bwMode="auto">
          <a:xfrm>
            <a:off x="5689600" y="4267200"/>
            <a:ext cx="3454400" cy="2590800"/>
          </a:xfrm>
          <a:prstGeom prst="rect">
            <a:avLst/>
          </a:prstGeom>
          <a:noFill/>
          <a:ln w="9525">
            <a:noFill/>
            <a:miter lim="800000"/>
            <a:headEnd/>
            <a:tailEnd/>
          </a:ln>
        </p:spPr>
      </p:pic>
      <p:sp>
        <p:nvSpPr>
          <p:cNvPr id="65544" name="Rectangle 12"/>
          <p:cNvSpPr>
            <a:spLocks noChangeArrowheads="1"/>
          </p:cNvSpPr>
          <p:nvPr/>
        </p:nvSpPr>
        <p:spPr bwMode="auto">
          <a:xfrm>
            <a:off x="0" y="5842000"/>
            <a:ext cx="3276600" cy="954088"/>
          </a:xfrm>
          <a:prstGeom prst="rect">
            <a:avLst/>
          </a:prstGeom>
          <a:noFill/>
          <a:ln w="9525">
            <a:noFill/>
            <a:miter lim="800000"/>
            <a:headEnd/>
            <a:tailEnd/>
          </a:ln>
        </p:spPr>
        <p:txBody>
          <a:bodyPr>
            <a:prstTxWarp prst="textNoShape">
              <a:avLst/>
            </a:prstTxWarp>
            <a:spAutoFit/>
          </a:bodyPr>
          <a:lstStyle/>
          <a:p>
            <a:pPr algn="ctr"/>
            <a:r>
              <a:rPr lang="en-US" sz="2800">
                <a:solidFill>
                  <a:srgbClr val="000000"/>
                </a:solidFill>
                <a:latin typeface="Calibri" charset="0"/>
              </a:rPr>
              <a:t>Village Scenes In Hako</a:t>
            </a:r>
            <a:endParaRPr lang="en-AU" sz="2800">
              <a:solidFill>
                <a:srgbClr val="000000"/>
              </a:solidFill>
              <a:latin typeface="Calibri" charset="0"/>
            </a:endParaRPr>
          </a:p>
        </p:txBody>
      </p:sp>
      <p:pic>
        <p:nvPicPr>
          <p:cNvPr id="65545" name="Picture 14" descr="Clinic day.jpg"/>
          <p:cNvPicPr>
            <a:picLocks noChangeAspect="1"/>
          </p:cNvPicPr>
          <p:nvPr/>
        </p:nvPicPr>
        <p:blipFill>
          <a:blip r:embed="rId9"/>
          <a:srcRect/>
          <a:stretch>
            <a:fillRect/>
          </a:stretch>
        </p:blipFill>
        <p:spPr bwMode="auto">
          <a:xfrm>
            <a:off x="3276600" y="4764088"/>
            <a:ext cx="2438400" cy="213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4" name="Picture 4" descr="Idyllic spot.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txBody>
          <a:bodyPr>
            <a:normAutofit fontScale="90000"/>
          </a:bodyPr>
          <a:lstStyle/>
          <a:p>
            <a:pPr eaLnBrk="1" hangingPunct="1">
              <a:defRPr/>
            </a:pPr>
            <a:r>
              <a:rPr lang="en-US" sz="4000" b="1" dirty="0">
                <a:solidFill>
                  <a:schemeClr val="tx2">
                    <a:lumMod val="25000"/>
                  </a:schemeClr>
                </a:solidFill>
                <a:ea typeface="+mj-ea"/>
                <a:cs typeface="+mj-cs"/>
              </a:rPr>
              <a:t>Hako  Women’s Collective (HWC)</a:t>
            </a:r>
            <a:br>
              <a:rPr lang="en-US" sz="4000" b="1" dirty="0">
                <a:solidFill>
                  <a:schemeClr val="tx2">
                    <a:lumMod val="25000"/>
                  </a:schemeClr>
                </a:solidFill>
                <a:ea typeface="+mj-ea"/>
                <a:cs typeface="+mj-cs"/>
              </a:rPr>
            </a:br>
            <a:r>
              <a:rPr lang="en-US" sz="4000" b="1" dirty="0">
                <a:solidFill>
                  <a:schemeClr val="tx2">
                    <a:lumMod val="25000"/>
                  </a:schemeClr>
                </a:solidFill>
                <a:ea typeface="+mj-ea"/>
                <a:cs typeface="+mj-cs"/>
              </a:rPr>
              <a:t>Vision Statement </a:t>
            </a:r>
            <a:r>
              <a:rPr lang="en-AU" sz="4000" b="1" dirty="0">
                <a:solidFill>
                  <a:schemeClr val="tx2">
                    <a:lumMod val="25000"/>
                  </a:schemeClr>
                </a:solidFill>
                <a:ea typeface="+mj-ea"/>
                <a:cs typeface="+mj-cs"/>
              </a:rPr>
              <a:t> </a:t>
            </a:r>
            <a:r>
              <a:rPr lang="en-AU" sz="3600" b="1" dirty="0">
                <a:solidFill>
                  <a:schemeClr val="tx2">
                    <a:lumMod val="25000"/>
                  </a:schemeClr>
                </a:solidFill>
                <a:ea typeface="+mj-ea"/>
                <a:cs typeface="+mj-cs"/>
              </a:rPr>
              <a:t>(MEHE)</a:t>
            </a:r>
            <a:r>
              <a:rPr lang="en-AU" sz="4000" dirty="0">
                <a:ea typeface="+mj-ea"/>
                <a:cs typeface="+mj-cs"/>
              </a:rPr>
              <a:t/>
            </a:r>
            <a:br>
              <a:rPr lang="en-AU" sz="4000" dirty="0">
                <a:ea typeface="+mj-ea"/>
                <a:cs typeface="+mj-cs"/>
              </a:rPr>
            </a:br>
            <a:endParaRPr lang="en-AU" sz="4000" dirty="0">
              <a:ea typeface="+mj-ea"/>
              <a:cs typeface="+mj-cs"/>
            </a:endParaRPr>
          </a:p>
        </p:txBody>
      </p:sp>
      <p:sp>
        <p:nvSpPr>
          <p:cNvPr id="28675" name="Content Placeholder 2"/>
          <p:cNvSpPr>
            <a:spLocks noGrp="1"/>
          </p:cNvSpPr>
          <p:nvPr>
            <p:ph idx="1"/>
          </p:nvPr>
        </p:nvSpPr>
        <p:spPr>
          <a:xfrm>
            <a:off x="609600" y="1752600"/>
            <a:ext cx="8001000" cy="4267200"/>
          </a:xfrm>
        </p:spPr>
        <p:txBody>
          <a:bodyPr>
            <a:normAutofit lnSpcReduction="10000"/>
          </a:bodyPr>
          <a:lstStyle/>
          <a:p>
            <a:pPr eaLnBrk="1" hangingPunct="1">
              <a:lnSpc>
                <a:spcPct val="90000"/>
              </a:lnSpc>
              <a:buFont typeface="Arial" charset="0"/>
              <a:buNone/>
            </a:pPr>
            <a:r>
              <a:rPr lang="en-AU" sz="3000" dirty="0">
                <a:solidFill>
                  <a:srgbClr val="FF0000"/>
                </a:solidFill>
              </a:rPr>
              <a:t>  LU  HATOLO MUI </a:t>
            </a:r>
          </a:p>
          <a:p>
            <a:pPr eaLnBrk="1" hangingPunct="1">
              <a:lnSpc>
                <a:spcPct val="90000"/>
              </a:lnSpc>
              <a:buFont typeface="Arial" charset="0"/>
              <a:buNone/>
            </a:pPr>
            <a:r>
              <a:rPr lang="en-AU" sz="3000" dirty="0">
                <a:solidFill>
                  <a:srgbClr val="FF0000"/>
                </a:solidFill>
              </a:rPr>
              <a:t>  HIROROMO KAO HOVOTO RI HAKO</a:t>
            </a:r>
          </a:p>
          <a:p>
            <a:pPr eaLnBrk="1" hangingPunct="1">
              <a:lnSpc>
                <a:spcPct val="90000"/>
              </a:lnSpc>
              <a:buFont typeface="Arial" charset="0"/>
              <a:buNone/>
            </a:pPr>
            <a:r>
              <a:rPr lang="en-AU" sz="3000" dirty="0"/>
              <a:t>  “</a:t>
            </a:r>
            <a:r>
              <a:rPr lang="en-AU" sz="3000" b="1" i="1" dirty="0"/>
              <a:t>In the spirit of love and true sisterhood</a:t>
            </a:r>
          </a:p>
          <a:p>
            <a:pPr eaLnBrk="1" hangingPunct="1">
              <a:lnSpc>
                <a:spcPct val="90000"/>
              </a:lnSpc>
              <a:buFont typeface="Arial" charset="0"/>
              <a:buNone/>
            </a:pPr>
            <a:r>
              <a:rPr lang="en-AU" sz="3000" b="1" i="1" dirty="0"/>
              <a:t>    </a:t>
            </a:r>
            <a:r>
              <a:rPr lang="en-AU" sz="3000" b="1" i="1" dirty="0" smtClean="0"/>
              <a:t>we (the </a:t>
            </a:r>
            <a:r>
              <a:rPr lang="en-AU" sz="3000" b="1" i="1" dirty="0"/>
              <a:t>women of </a:t>
            </a:r>
            <a:r>
              <a:rPr lang="en-AU" sz="3000" b="1" i="1" dirty="0" smtClean="0"/>
              <a:t>HWC) </a:t>
            </a:r>
            <a:r>
              <a:rPr lang="en-AU" sz="3000" b="1" i="1" dirty="0"/>
              <a:t>are called</a:t>
            </a:r>
            <a:r>
              <a:rPr lang="en-AU" sz="3000" b="1" i="1" dirty="0" smtClean="0"/>
              <a:t> to </a:t>
            </a:r>
            <a:r>
              <a:rPr lang="en-AU" sz="3000" b="1" i="1" dirty="0"/>
              <a:t>build a secure and just environment  within our families and communities and to create an integrated sustainable development that will establish a better future for our children and children’s children”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4" descr="IMG_8844.JPG"/>
          <p:cNvPicPr>
            <a:picLocks noChangeAspect="1"/>
          </p:cNvPicPr>
          <p:nvPr/>
        </p:nvPicPr>
        <p:blipFill>
          <a:blip r:embed="rId3"/>
          <a:srcRect/>
          <a:stretch>
            <a:fillRect/>
          </a:stretch>
        </p:blipFill>
        <p:spPr bwMode="auto">
          <a:xfrm>
            <a:off x="-457200" y="0"/>
            <a:ext cx="5486400" cy="4114800"/>
          </a:xfrm>
          <a:prstGeom prst="rect">
            <a:avLst/>
          </a:prstGeom>
          <a:noFill/>
          <a:ln w="9525">
            <a:noFill/>
            <a:miter lim="800000"/>
            <a:headEnd/>
            <a:tailEnd/>
          </a:ln>
        </p:spPr>
      </p:pic>
      <p:pic>
        <p:nvPicPr>
          <p:cNvPr id="71683" name="Picture 7" descr="IMG_8840.JPG"/>
          <p:cNvPicPr>
            <a:picLocks noChangeAspect="1"/>
          </p:cNvPicPr>
          <p:nvPr/>
        </p:nvPicPr>
        <p:blipFill>
          <a:blip r:embed="rId4"/>
          <a:srcRect/>
          <a:stretch>
            <a:fillRect/>
          </a:stretch>
        </p:blipFill>
        <p:spPr bwMode="auto">
          <a:xfrm>
            <a:off x="4343400" y="3257550"/>
            <a:ext cx="4800600" cy="3600450"/>
          </a:xfrm>
          <a:prstGeom prst="rect">
            <a:avLst/>
          </a:prstGeom>
          <a:noFill/>
          <a:ln w="9525">
            <a:noFill/>
            <a:miter lim="800000"/>
            <a:headEnd/>
            <a:tailEnd/>
          </a:ln>
        </p:spPr>
      </p:pic>
      <p:pic>
        <p:nvPicPr>
          <p:cNvPr id="71684" name="Picture 8" descr="IMG_8847TanherananExpress.jpg"/>
          <p:cNvPicPr>
            <a:picLocks noChangeAspect="1"/>
          </p:cNvPicPr>
          <p:nvPr/>
        </p:nvPicPr>
        <p:blipFill>
          <a:blip r:embed="rId5"/>
          <a:srcRect/>
          <a:stretch>
            <a:fillRect/>
          </a:stretch>
        </p:blipFill>
        <p:spPr bwMode="auto">
          <a:xfrm>
            <a:off x="-152400" y="4343400"/>
            <a:ext cx="4343400" cy="1854200"/>
          </a:xfrm>
          <a:prstGeom prst="rect">
            <a:avLst/>
          </a:prstGeom>
          <a:noFill/>
          <a:ln w="9525">
            <a:noFill/>
            <a:miter lim="800000"/>
            <a:headEnd/>
            <a:tailEnd/>
          </a:ln>
        </p:spPr>
      </p:pic>
      <p:sp>
        <p:nvSpPr>
          <p:cNvPr id="71685" name="Rectangle 5"/>
          <p:cNvSpPr>
            <a:spLocks noChangeArrowheads="1"/>
          </p:cNvSpPr>
          <p:nvPr/>
        </p:nvSpPr>
        <p:spPr bwMode="auto">
          <a:xfrm>
            <a:off x="5867400" y="1143000"/>
            <a:ext cx="2286000" cy="1200150"/>
          </a:xfrm>
          <a:prstGeom prst="rect">
            <a:avLst/>
          </a:prstGeom>
          <a:noFill/>
          <a:ln w="9525">
            <a:noFill/>
            <a:miter lim="800000"/>
            <a:headEnd/>
            <a:tailEnd/>
          </a:ln>
        </p:spPr>
        <p:txBody>
          <a:bodyPr>
            <a:prstTxWarp prst="textNoShape">
              <a:avLst/>
            </a:prstTxWarp>
            <a:spAutoFit/>
          </a:bodyPr>
          <a:lstStyle/>
          <a:p>
            <a:pPr algn="ctr"/>
            <a:r>
              <a:rPr lang="en-US" sz="3600" b="1">
                <a:solidFill>
                  <a:srgbClr val="000000"/>
                </a:solidFill>
                <a:latin typeface="Calibri" charset="0"/>
              </a:rPr>
              <a:t>Transport  Options                                    </a:t>
            </a:r>
            <a:endParaRPr lang="en-AU" sz="3600" b="1">
              <a:solidFill>
                <a:srgbClr val="000000"/>
              </a:solidFill>
              <a:latin typeface="Calibri"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endParaRPr lang="en-AU" dirty="0"/>
          </a:p>
        </p:txBody>
      </p:sp>
      <p:pic>
        <p:nvPicPr>
          <p:cNvPr id="75779" name="Content Placeholder 3" descr="IMG_0016.JPG"/>
          <p:cNvPicPr>
            <a:picLocks noGrp="1" noChangeAspect="1"/>
          </p:cNvPicPr>
          <p:nvPr>
            <p:ph idx="1"/>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4210" name="Picture 2" descr="Boy playing in water.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endParaRPr lang="en-AU" dirty="0"/>
          </a:p>
        </p:txBody>
      </p:sp>
      <p:pic>
        <p:nvPicPr>
          <p:cNvPr id="92163" name="Content Placeholder 3" descr="IMG_9997.JPG"/>
          <p:cNvPicPr>
            <a:picLocks noGrp="1" noChangeAspect="1"/>
          </p:cNvPicPr>
          <p:nvPr>
            <p:ph idx="1"/>
          </p:nvPr>
        </p:nvPicPr>
        <p:blipFill>
          <a:blip r:embed="rId3"/>
          <a:srcRect/>
          <a:stretch>
            <a:fillRect/>
          </a:stretch>
        </p:blipFill>
        <p:spPr>
          <a:xfrm>
            <a:off x="0" y="-22225"/>
            <a:ext cx="9174163" cy="6880225"/>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6258" name="Picture 1" descr="IMG_0037.JPG"/>
          <p:cNvPicPr>
            <a:picLocks noChangeAspect="1"/>
          </p:cNvPicPr>
          <p:nvPr/>
        </p:nvPicPr>
        <p:blipFill>
          <a:blip r:embed="rId3"/>
          <a:srcRect/>
          <a:stretch>
            <a:fillRect/>
          </a:stretch>
        </p:blipFill>
        <p:spPr bwMode="auto">
          <a:xfrm>
            <a:off x="213500" y="218988"/>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dirty="0" smtClean="0"/>
              <a:t>HOW DO WE OPERATE?</a:t>
            </a:r>
            <a:endParaRPr lang="en-US" dirty="0"/>
          </a:p>
        </p:txBody>
      </p:sp>
      <p:pic>
        <p:nvPicPr>
          <p:cNvPr id="4" name="Content Placeholder 3" descr="IMG_1659.jpg"/>
          <p:cNvPicPr>
            <a:picLocks noGrp="1" noChangeAspect="1"/>
          </p:cNvPicPr>
          <p:nvPr>
            <p:ph idx="1"/>
          </p:nvPr>
        </p:nvPicPr>
        <p:blipFill>
          <a:blip r:embed="rId2"/>
          <a:srcRect l="-15543" r="-15543"/>
          <a:stretch>
            <a:fillRect/>
          </a:stretch>
        </p:blip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pPr eaLnBrk="1" hangingPunct="1"/>
            <a:r>
              <a:rPr lang="en-US" b="1" dirty="0">
                <a:solidFill>
                  <a:schemeClr val="accent1">
                    <a:lumMod val="50000"/>
                  </a:schemeClr>
                </a:solidFill>
              </a:rPr>
              <a:t>HWC Mission Statement (TUKUI)</a:t>
            </a:r>
            <a:endParaRPr lang="en-AU" b="1" dirty="0">
              <a:solidFill>
                <a:schemeClr val="accent1">
                  <a:lumMod val="50000"/>
                </a:schemeClr>
              </a:solidFill>
            </a:endParaRPr>
          </a:p>
        </p:txBody>
      </p:sp>
      <p:sp>
        <p:nvSpPr>
          <p:cNvPr id="30723" name="Content Placeholder 2"/>
          <p:cNvSpPr>
            <a:spLocks noGrp="1"/>
          </p:cNvSpPr>
          <p:nvPr>
            <p:ph idx="1"/>
          </p:nvPr>
        </p:nvSpPr>
        <p:spPr/>
        <p:txBody>
          <a:bodyPr/>
          <a:lstStyle/>
          <a:p>
            <a:pPr eaLnBrk="1" hangingPunct="1">
              <a:lnSpc>
                <a:spcPct val="90000"/>
              </a:lnSpc>
            </a:pPr>
            <a:r>
              <a:rPr lang="en-AU" dirty="0" smtClean="0">
                <a:solidFill>
                  <a:schemeClr val="accent6"/>
                </a:solidFill>
              </a:rPr>
              <a:t>AGA  </a:t>
            </a:r>
            <a:r>
              <a:rPr lang="en-AU" dirty="0">
                <a:solidFill>
                  <a:schemeClr val="accent6"/>
                </a:solidFill>
              </a:rPr>
              <a:t>UKAO  RI  HAKO  KE   HIHI  TAGUHU,  HIHIATUTS,  BATE  HATAPAHANIGA  E  NUGU  A HAN  I  </a:t>
            </a:r>
            <a:r>
              <a:rPr lang="en-AU" dirty="0" smtClean="0">
                <a:solidFill>
                  <a:schemeClr val="accent6"/>
                </a:solidFill>
              </a:rPr>
              <a:t>TAGAGA</a:t>
            </a:r>
          </a:p>
          <a:p>
            <a:pPr eaLnBrk="1" hangingPunct="1">
              <a:lnSpc>
                <a:spcPct val="90000"/>
              </a:lnSpc>
            </a:pPr>
            <a:endParaRPr lang="en-AU" dirty="0" smtClean="0"/>
          </a:p>
          <a:p>
            <a:pPr eaLnBrk="1" hangingPunct="1">
              <a:lnSpc>
                <a:spcPct val="90000"/>
              </a:lnSpc>
            </a:pPr>
            <a:r>
              <a:rPr lang="en-AU" dirty="0"/>
              <a:t>“In response to the current situation in our community, we the women of Hako are committed to work together, help each other, teach and train our people to build a safe, secure, just and peaceful society as stated in our vision.”</a:t>
            </a:r>
          </a:p>
          <a:p>
            <a:pPr eaLnBrk="1" hangingPunct="1">
              <a:lnSpc>
                <a:spcPct val="90000"/>
              </a:lnSpc>
            </a:pPr>
            <a:endParaRPr lang="en-A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ormAutofit/>
          </a:bodyPr>
          <a:lstStyle/>
          <a:p>
            <a:pPr eaLnBrk="1" hangingPunct="1"/>
            <a:r>
              <a:rPr lang="en-US" dirty="0" smtClean="0"/>
              <a:t>HWC empowering leaders </a:t>
            </a:r>
            <a:endParaRPr lang="en-AU" dirty="0"/>
          </a:p>
        </p:txBody>
      </p:sp>
      <p:pic>
        <p:nvPicPr>
          <p:cNvPr id="32771" name="Picture 4" descr="IMG_8740.JPG"/>
          <p:cNvPicPr>
            <a:picLocks noChangeAspect="1"/>
          </p:cNvPicPr>
          <p:nvPr/>
        </p:nvPicPr>
        <p:blipFill>
          <a:blip r:embed="rId3"/>
          <a:srcRect/>
          <a:stretch>
            <a:fillRect/>
          </a:stretch>
        </p:blipFill>
        <p:spPr bwMode="auto">
          <a:xfrm>
            <a:off x="3810000" y="1143000"/>
            <a:ext cx="3657600" cy="2743200"/>
          </a:xfrm>
          <a:prstGeom prst="rect">
            <a:avLst/>
          </a:prstGeom>
          <a:noFill/>
          <a:ln w="9525">
            <a:noFill/>
            <a:miter lim="800000"/>
            <a:headEnd/>
            <a:tailEnd/>
          </a:ln>
        </p:spPr>
      </p:pic>
      <p:pic>
        <p:nvPicPr>
          <p:cNvPr id="32772" name="Picture 5" descr="IMG_8751.JPG"/>
          <p:cNvPicPr>
            <a:picLocks noChangeAspect="1"/>
          </p:cNvPicPr>
          <p:nvPr/>
        </p:nvPicPr>
        <p:blipFill>
          <a:blip r:embed="rId4"/>
          <a:srcRect/>
          <a:stretch>
            <a:fillRect/>
          </a:stretch>
        </p:blipFill>
        <p:spPr bwMode="auto">
          <a:xfrm>
            <a:off x="0" y="1143000"/>
            <a:ext cx="4165600" cy="3124200"/>
          </a:xfrm>
          <a:prstGeom prst="rect">
            <a:avLst/>
          </a:prstGeom>
          <a:noFill/>
          <a:ln w="9525">
            <a:noFill/>
            <a:miter lim="800000"/>
            <a:headEnd/>
            <a:tailEnd/>
          </a:ln>
        </p:spPr>
      </p:pic>
      <p:pic>
        <p:nvPicPr>
          <p:cNvPr id="32773" name="Content Placeholder 9" descr="IMG_8756.JPG"/>
          <p:cNvPicPr>
            <a:picLocks noGrp="1" noChangeAspect="1"/>
          </p:cNvPicPr>
          <p:nvPr>
            <p:ph idx="1"/>
          </p:nvPr>
        </p:nvPicPr>
        <p:blipFill>
          <a:blip r:embed="rId5"/>
          <a:srcRect/>
          <a:stretch>
            <a:fillRect/>
          </a:stretch>
        </p:blipFill>
        <p:spPr>
          <a:xfrm>
            <a:off x="1828800" y="3810000"/>
            <a:ext cx="2336800" cy="1752600"/>
          </a:xfrm>
        </p:spPr>
      </p:pic>
      <p:pic>
        <p:nvPicPr>
          <p:cNvPr id="32774" name="Picture 11" descr="Judy &amp; Gene.jpg"/>
          <p:cNvPicPr>
            <a:picLocks noChangeAspect="1"/>
          </p:cNvPicPr>
          <p:nvPr/>
        </p:nvPicPr>
        <p:blipFill>
          <a:blip r:embed="rId6"/>
          <a:srcRect/>
          <a:stretch>
            <a:fillRect/>
          </a:stretch>
        </p:blipFill>
        <p:spPr bwMode="auto">
          <a:xfrm>
            <a:off x="6554788" y="3527425"/>
            <a:ext cx="2589212" cy="3330575"/>
          </a:xfrm>
          <a:prstGeom prst="rect">
            <a:avLst/>
          </a:prstGeom>
          <a:noFill/>
          <a:ln w="9525">
            <a:noFill/>
            <a:miter lim="800000"/>
            <a:headEnd/>
            <a:tailEnd/>
          </a:ln>
        </p:spPr>
      </p:pic>
      <p:pic>
        <p:nvPicPr>
          <p:cNvPr id="32775" name="Picture 6" descr="IMG_8832a.jpg"/>
          <p:cNvPicPr>
            <a:picLocks noChangeAspect="1"/>
          </p:cNvPicPr>
          <p:nvPr/>
        </p:nvPicPr>
        <p:blipFill>
          <a:blip r:embed="rId7"/>
          <a:srcRect/>
          <a:stretch>
            <a:fillRect/>
          </a:stretch>
        </p:blipFill>
        <p:spPr bwMode="auto">
          <a:xfrm>
            <a:off x="4286250" y="3810000"/>
            <a:ext cx="2286000" cy="3048000"/>
          </a:xfrm>
          <a:prstGeom prst="rect">
            <a:avLst/>
          </a:prstGeom>
          <a:noFill/>
          <a:ln w="9525">
            <a:noFill/>
            <a:miter lim="800000"/>
            <a:headEnd/>
            <a:tailEnd/>
          </a:ln>
        </p:spPr>
      </p:pic>
      <p:pic>
        <p:nvPicPr>
          <p:cNvPr id="32776" name="Picture 7" descr="IMG_8759.JPG"/>
          <p:cNvPicPr>
            <a:picLocks noChangeAspect="1"/>
          </p:cNvPicPr>
          <p:nvPr/>
        </p:nvPicPr>
        <p:blipFill>
          <a:blip r:embed="rId8"/>
          <a:srcRect/>
          <a:stretch>
            <a:fillRect/>
          </a:stretch>
        </p:blipFill>
        <p:spPr bwMode="auto">
          <a:xfrm>
            <a:off x="0" y="3657600"/>
            <a:ext cx="1803400" cy="1352550"/>
          </a:xfrm>
          <a:prstGeom prst="rect">
            <a:avLst/>
          </a:prstGeom>
          <a:noFill/>
          <a:ln w="9525">
            <a:noFill/>
            <a:miter lim="800000"/>
            <a:headEnd/>
            <a:tailEnd/>
          </a:ln>
        </p:spPr>
      </p:pic>
      <p:pic>
        <p:nvPicPr>
          <p:cNvPr id="32777" name="Picture 8" descr="IMG_8795.JPG"/>
          <p:cNvPicPr>
            <a:picLocks noChangeAspect="1"/>
          </p:cNvPicPr>
          <p:nvPr/>
        </p:nvPicPr>
        <p:blipFill>
          <a:blip r:embed="rId9"/>
          <a:srcRect/>
          <a:stretch>
            <a:fillRect/>
          </a:stretch>
        </p:blipFill>
        <p:spPr bwMode="auto">
          <a:xfrm>
            <a:off x="-152400" y="4953000"/>
            <a:ext cx="2540000" cy="1905000"/>
          </a:xfrm>
          <a:prstGeom prst="rect">
            <a:avLst/>
          </a:prstGeom>
          <a:noFill/>
          <a:ln w="9525">
            <a:noFill/>
            <a:miter lim="800000"/>
            <a:headEnd/>
            <a:tailEnd/>
          </a:ln>
        </p:spPr>
      </p:pic>
      <p:pic>
        <p:nvPicPr>
          <p:cNvPr id="32778" name="Picture 10" descr="IMG_8798.JPG"/>
          <p:cNvPicPr>
            <a:picLocks noChangeAspect="1"/>
          </p:cNvPicPr>
          <p:nvPr/>
        </p:nvPicPr>
        <p:blipFill>
          <a:blip r:embed="rId10"/>
          <a:srcRect/>
          <a:stretch>
            <a:fillRect/>
          </a:stretch>
        </p:blipFill>
        <p:spPr bwMode="auto">
          <a:xfrm>
            <a:off x="2362200" y="5429250"/>
            <a:ext cx="1905000" cy="1428750"/>
          </a:xfrm>
          <a:prstGeom prst="rect">
            <a:avLst/>
          </a:prstGeom>
          <a:noFill/>
          <a:ln w="9525">
            <a:noFill/>
            <a:miter lim="800000"/>
            <a:headEnd/>
            <a:tailEnd/>
          </a:ln>
        </p:spPr>
      </p:pic>
      <p:pic>
        <p:nvPicPr>
          <p:cNvPr id="32779" name="Picture 12" descr="IMG_8776.jpg"/>
          <p:cNvPicPr>
            <a:picLocks noChangeAspect="1"/>
          </p:cNvPicPr>
          <p:nvPr/>
        </p:nvPicPr>
        <p:blipFill>
          <a:blip r:embed="rId11"/>
          <a:srcRect/>
          <a:stretch>
            <a:fillRect/>
          </a:stretch>
        </p:blipFill>
        <p:spPr bwMode="auto">
          <a:xfrm>
            <a:off x="7467600" y="1143000"/>
            <a:ext cx="1676400" cy="246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193406"/>
          </a:xfrm>
        </p:spPr>
        <p:txBody>
          <a:bodyPr>
            <a:normAutofit fontScale="90000"/>
          </a:bodyPr>
          <a:lstStyle/>
          <a:p>
            <a:r>
              <a:rPr lang="en-US" sz="2800" dirty="0" smtClean="0">
                <a:solidFill>
                  <a:schemeClr val="accent2">
                    <a:lumMod val="50000"/>
                  </a:schemeClr>
                </a:solidFill>
              </a:rPr>
              <a:t>Our home base: a former tyre repair service is being transformed into our HWC Resource Centre with a front meeting area, a back deck and three rooms:</a:t>
            </a:r>
            <a:br>
              <a:rPr lang="en-US" sz="2800" dirty="0" smtClean="0">
                <a:solidFill>
                  <a:schemeClr val="accent2">
                    <a:lumMod val="50000"/>
                  </a:schemeClr>
                </a:solidFill>
              </a:rPr>
            </a:br>
            <a:r>
              <a:rPr lang="en-US" sz="2800" dirty="0" smtClean="0">
                <a:solidFill>
                  <a:schemeClr val="accent2">
                    <a:lumMod val="50000"/>
                  </a:schemeClr>
                </a:solidFill>
              </a:rPr>
              <a:t>Library, Project Office, FASV rescue bedroom </a:t>
            </a:r>
            <a:endParaRPr lang="en-US" sz="2800" dirty="0">
              <a:solidFill>
                <a:schemeClr val="accent2">
                  <a:lumMod val="50000"/>
                </a:schemeClr>
              </a:solidFill>
            </a:endParaRPr>
          </a:p>
        </p:txBody>
      </p:sp>
      <p:pic>
        <p:nvPicPr>
          <p:cNvPr id="4" name="Content Placeholder 3" descr="IMG_0654.jpg"/>
          <p:cNvPicPr>
            <a:picLocks noGrp="1" noChangeAspect="1"/>
          </p:cNvPicPr>
          <p:nvPr>
            <p:ph idx="1"/>
          </p:nvPr>
        </p:nvPicPr>
        <p:blipFill>
          <a:blip r:embed="rId2"/>
          <a:srcRect l="-15543" r="-15543"/>
          <a:stretch>
            <a:fillRect/>
          </a:stretch>
        </p:blipFill>
        <p:spPr>
          <a:xfrm>
            <a:off x="457200" y="2193406"/>
            <a:ext cx="8229600" cy="4430102"/>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VIPs at RC Official Opening </a:t>
            </a:r>
            <a:br>
              <a:rPr lang="en-US" dirty="0" smtClean="0"/>
            </a:br>
            <a:r>
              <a:rPr lang="en-US" dirty="0" smtClean="0"/>
              <a:t>26</a:t>
            </a:r>
            <a:r>
              <a:rPr lang="en-US" baseline="30000" dirty="0" smtClean="0"/>
              <a:t>th</a:t>
            </a:r>
            <a:r>
              <a:rPr lang="en-US" dirty="0" smtClean="0"/>
              <a:t> June 2016 </a:t>
            </a:r>
            <a:endParaRPr lang="en-US" dirty="0"/>
          </a:p>
        </p:txBody>
      </p:sp>
      <p:pic>
        <p:nvPicPr>
          <p:cNvPr id="4" name="Content Placeholder 3" descr="IMG_4434.jpg"/>
          <p:cNvPicPr>
            <a:picLocks noGrp="1" noChangeAspect="1"/>
          </p:cNvPicPr>
          <p:nvPr>
            <p:ph idx="1"/>
          </p:nvPr>
        </p:nvPicPr>
        <p:blipFill>
          <a:blip r:embed="rId2"/>
          <a:srcRect l="-15543" r="-15543"/>
          <a:stretch>
            <a:fillRect/>
          </a:stretch>
        </p:blip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6870"/>
          </a:xfrm>
        </p:spPr>
        <p:txBody>
          <a:bodyPr>
            <a:normAutofit/>
          </a:bodyPr>
          <a:lstStyle/>
          <a:p>
            <a:r>
              <a:rPr lang="en-US" sz="2400" dirty="0" smtClean="0">
                <a:solidFill>
                  <a:schemeClr val="bg1"/>
                </a:solidFill>
              </a:rPr>
              <a:t>Our meeting area is small but well used in training, meetings, in services, as a reading area for the library</a:t>
            </a:r>
            <a:r>
              <a:rPr lang="en-US" sz="2400" dirty="0" smtClean="0">
                <a:solidFill>
                  <a:schemeClr val="accent2"/>
                </a:solidFill>
              </a:rPr>
              <a:t>…below: </a:t>
            </a:r>
            <a:r>
              <a:rPr lang="en-US" sz="2400" dirty="0" smtClean="0">
                <a:solidFill>
                  <a:schemeClr val="accent2">
                    <a:lumMod val="50000"/>
                  </a:schemeClr>
                </a:solidFill>
              </a:rPr>
              <a:t>President </a:t>
            </a:r>
            <a:r>
              <a:rPr lang="en-US" sz="2400" dirty="0" err="1" smtClean="0">
                <a:solidFill>
                  <a:schemeClr val="accent2">
                    <a:lumMod val="50000"/>
                  </a:schemeClr>
                </a:solidFill>
              </a:rPr>
              <a:t>Dorcas</a:t>
            </a:r>
            <a:r>
              <a:rPr lang="en-US" sz="2400" dirty="0" smtClean="0">
                <a:solidFill>
                  <a:schemeClr val="accent2">
                    <a:lumMod val="50000"/>
                  </a:schemeClr>
                </a:solidFill>
              </a:rPr>
              <a:t> </a:t>
            </a:r>
            <a:r>
              <a:rPr lang="en-US" sz="2400" dirty="0" err="1" smtClean="0">
                <a:solidFill>
                  <a:schemeClr val="accent2">
                    <a:lumMod val="50000"/>
                  </a:schemeClr>
                </a:solidFill>
              </a:rPr>
              <a:t>Gano</a:t>
            </a:r>
            <a:r>
              <a:rPr lang="en-US" sz="2400" dirty="0" smtClean="0">
                <a:solidFill>
                  <a:schemeClr val="accent2">
                    <a:lumMod val="50000"/>
                  </a:schemeClr>
                </a:solidFill>
              </a:rPr>
              <a:t> is training a team for the SPLP course</a:t>
            </a:r>
            <a:endParaRPr lang="en-US" sz="2400" dirty="0">
              <a:solidFill>
                <a:schemeClr val="accent2">
                  <a:lumMod val="50000"/>
                </a:schemeClr>
              </a:solidFill>
            </a:endParaRPr>
          </a:p>
        </p:txBody>
      </p:sp>
      <p:pic>
        <p:nvPicPr>
          <p:cNvPr id="4" name="Content Placeholder 3" descr="IMG_4424.jpg"/>
          <p:cNvPicPr>
            <a:picLocks noGrp="1" noChangeAspect="1"/>
          </p:cNvPicPr>
          <p:nvPr>
            <p:ph idx="1"/>
          </p:nvPr>
        </p:nvPicPr>
        <p:blipFill>
          <a:blip r:embed="rId2"/>
          <a:srcRect l="-15543" r="-15543"/>
          <a:stretch>
            <a:fillRect/>
          </a:stretch>
        </p:blipFill>
        <p:spPr>
          <a:xfrm>
            <a:off x="457200" y="1861508"/>
            <a:ext cx="8229600" cy="4747569"/>
          </a:xfr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Apex">
      <a:majorFont>
        <a:latin typeface="Lucida Sans"/>
        <a:ea typeface=""/>
        <a:cs typeface=""/>
        <a:font script="Grek" typeface="Arial"/>
        <a:font script="Cyrl" typeface="Arial"/>
        <a:font script="Jpan" typeface="ヒラギノ丸ゴ Pro W4"/>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ＭＳ 明朝"/>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Apex.thmx</Template>
  <TotalTime>1291</TotalTime>
  <Words>1709</Words>
  <Application>Microsoft Macintosh PowerPoint</Application>
  <PresentationFormat>On-screen Show (4:3)</PresentationFormat>
  <Paragraphs>160</Paragraphs>
  <Slides>34</Slides>
  <Notes>26</Notes>
  <HiddenSlides>0</HiddenSlides>
  <MMClips>0</MMClips>
  <ScaleCrop>false</ScaleCrop>
  <HeadingPairs>
    <vt:vector size="4" baseType="variant">
      <vt:variant>
        <vt:lpstr>Design Template</vt:lpstr>
      </vt:variant>
      <vt:variant>
        <vt:i4>1</vt:i4>
      </vt:variant>
      <vt:variant>
        <vt:lpstr>Slide Titles</vt:lpstr>
      </vt:variant>
      <vt:variant>
        <vt:i4>34</vt:i4>
      </vt:variant>
    </vt:vector>
  </HeadingPairs>
  <TitlesOfParts>
    <vt:vector size="35" baseType="lpstr">
      <vt:lpstr>Apex</vt:lpstr>
      <vt:lpstr>Hako Women’s Collective   </vt:lpstr>
      <vt:lpstr>WHY DO WE EXIST?</vt:lpstr>
      <vt:lpstr>Hako  Women’s Collective (HWC) Vision Statement  (MEHE) </vt:lpstr>
      <vt:lpstr>HOW DO WE OPERATE?</vt:lpstr>
      <vt:lpstr>HWC Mission Statement (TUKUI)</vt:lpstr>
      <vt:lpstr>HWC empowering leaders </vt:lpstr>
      <vt:lpstr>Our home base: a former tyre repair service is being transformed into our HWC Resource Centre with a front meeting area, a back deck and three rooms: Library, Project Office, FASV rescue bedroom </vt:lpstr>
      <vt:lpstr>VIPs at RC Official Opening  26th June 2016 </vt:lpstr>
      <vt:lpstr>Our meeting area is small but well used in training, meetings, in services, as a reading area for the library…below: President Dorcas Gano is training a team for the SPLP course</vt:lpstr>
      <vt:lpstr>LHS: HWC Library &amp; Office Manager Cindy Kehali with Haku Elementary Teachers during Book Week 2016  In Service   RHS: Office volunteers Shandra &amp; Bernadine with ABV trainer Fiona Carr in the Project Office </vt:lpstr>
      <vt:lpstr>                           HWC PARTNERSHIPS                           </vt:lpstr>
      <vt:lpstr>SPLP with HWC/FSC/NRC/Com Dev/ UNICEF partners at Chabai  August 2016</vt:lpstr>
      <vt:lpstr>Slide 13</vt:lpstr>
      <vt:lpstr>All HWC work is guided by Lotu (prayers), presentation of ideas, teamwork and inclusive of children, youth and men</vt:lpstr>
      <vt:lpstr>Environmental Team at work</vt:lpstr>
      <vt:lpstr>FOOD &amp; WATER SECURITY IS CRITICAL for  BUKA ISLAND &amp; HAKU</vt:lpstr>
      <vt:lpstr>PBB Youth Leaders support HWC as documenters</vt:lpstr>
      <vt:lpstr>     HWC PROJECT TEAMS &amp; Program Areas .    </vt:lpstr>
      <vt:lpstr>Slide 19</vt:lpstr>
      <vt:lpstr>Slide 20</vt:lpstr>
      <vt:lpstr>Slide 21</vt:lpstr>
      <vt:lpstr>Village to Village Visits</vt:lpstr>
      <vt:lpstr>Village visits</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Company>Cheltenham Girls High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Marilyn Havini</dc:creator>
  <cp:lastModifiedBy>Helen Dakin</cp:lastModifiedBy>
  <cp:revision>24</cp:revision>
  <dcterms:created xsi:type="dcterms:W3CDTF">2017-03-28T07:20:20Z</dcterms:created>
  <dcterms:modified xsi:type="dcterms:W3CDTF">2017-03-28T07:28:08Z</dcterms:modified>
</cp:coreProperties>
</file>